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sldIdLst>
    <p:sldId id="256" r:id="rId2"/>
    <p:sldId id="261" r:id="rId3"/>
    <p:sldId id="262" r:id="rId4"/>
    <p:sldId id="268" r:id="rId5"/>
    <p:sldId id="259" r:id="rId6"/>
    <p:sldId id="281" r:id="rId7"/>
    <p:sldId id="270" r:id="rId8"/>
    <p:sldId id="265" r:id="rId9"/>
    <p:sldId id="269" r:id="rId10"/>
    <p:sldId id="275" r:id="rId11"/>
    <p:sldId id="273" r:id="rId12"/>
    <p:sldId id="267" r:id="rId13"/>
    <p:sldId id="272" r:id="rId14"/>
    <p:sldId id="279" r:id="rId15"/>
    <p:sldId id="280" r:id="rId16"/>
    <p:sldId id="277" r:id="rId17"/>
    <p:sldId id="266" r:id="rId18"/>
    <p:sldId id="274" r:id="rId19"/>
    <p:sldId id="264" r:id="rId20"/>
    <p:sldId id="271" r:id="rId21"/>
    <p:sldId id="276" r:id="rId22"/>
    <p:sldId id="257" r:id="rId23"/>
    <p:sldId id="263" r:id="rId24"/>
    <p:sldId id="260"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4C46"/>
    <a:srgbClr val="E13624"/>
    <a:srgbClr val="F57F25"/>
    <a:srgbClr val="00A386"/>
    <a:srgbClr val="FFFFFF"/>
    <a:srgbClr val="22485F"/>
    <a:srgbClr val="2F41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33" autoAdjust="0"/>
    <p:restoredTop sz="94660"/>
  </p:normalViewPr>
  <p:slideViewPr>
    <p:cSldViewPr>
      <p:cViewPr varScale="1">
        <p:scale>
          <a:sx n="107" d="100"/>
          <a:sy n="107" d="100"/>
        </p:scale>
        <p:origin x="-111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vauxhall\personal\beths\Desktop\Income%20&amp;%20Expenditur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beths\AppData\Local\Microsoft\Windows\Temporary%20Internet%20Files\Content.Outlook\KN1BTFN8\h4w%20costs%20and%20income%20(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beths\AppData\Local\Microsoft\Windows\Temporary%20Internet%20Files\Content.Outlook\KN1BTFN8\h4w%20costs%20and%20income%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56277340332458"/>
          <c:y val="2.5462962962962962E-2"/>
          <c:w val="0.52222222222222225"/>
          <c:h val="0.87037037037037035"/>
        </c:manualLayout>
      </c:layout>
      <c:pieChart>
        <c:varyColors val="1"/>
        <c:dLbls>
          <c:showLegendKey val="0"/>
          <c:showVal val="0"/>
          <c:showCatName val="0"/>
          <c:showSerName val="0"/>
          <c:showPercent val="1"/>
          <c:showBubbleSize val="0"/>
          <c:showLeaderLines val="1"/>
        </c:dLbls>
        <c:firstSliceAng val="0"/>
      </c:pieChart>
    </c:plotArea>
    <c:legend>
      <c:legendPos val="r"/>
      <c:layout>
        <c:manualLayout>
          <c:xMode val="edge"/>
          <c:yMode val="edge"/>
          <c:x val="0.64444444444444449"/>
          <c:y val="0.18674394867308253"/>
          <c:w val="0.23843000874890638"/>
          <c:h val="0.54473753280839898"/>
        </c:manualLayout>
      </c:layout>
      <c:overlay val="0"/>
      <c:txPr>
        <a:bodyPr/>
        <a:lstStyle/>
        <a:p>
          <a:pPr rtl="0">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numFmt formatCode="&quot;£&quot;#,##0\ \k" sourceLinked="0"/>
            <c:showLegendKey val="0"/>
            <c:showVal val="1"/>
            <c:showCatName val="0"/>
            <c:showSerName val="0"/>
            <c:showPercent val="0"/>
            <c:showBubbleSize val="0"/>
            <c:showLeaderLines val="1"/>
          </c:dLbls>
          <c:cat>
            <c:strRef>
              <c:f>Sheet1!$L$6:$L$9</c:f>
              <c:strCache>
                <c:ptCount val="4"/>
                <c:pt idx="0">
                  <c:v>Rents &amp; SC - General Needs</c:v>
                </c:pt>
                <c:pt idx="1">
                  <c:v>Rents &amp; SC - SH</c:v>
                </c:pt>
                <c:pt idx="2">
                  <c:v>Grants - SH</c:v>
                </c:pt>
                <c:pt idx="3">
                  <c:v>Other</c:v>
                </c:pt>
              </c:strCache>
            </c:strRef>
          </c:cat>
          <c:val>
            <c:numRef>
              <c:f>Sheet1!$M$6:$M$9</c:f>
              <c:numCache>
                <c:formatCode>#,##0;[Red]\(#,##0\)</c:formatCode>
                <c:ptCount val="4"/>
                <c:pt idx="0">
                  <c:v>5481.8649799999921</c:v>
                </c:pt>
                <c:pt idx="1">
                  <c:v>774.73465429999965</c:v>
                </c:pt>
                <c:pt idx="2">
                  <c:v>1137.74046</c:v>
                </c:pt>
                <c:pt idx="3">
                  <c:v>110.32540000001222</c:v>
                </c:pt>
              </c:numCache>
            </c:numRef>
          </c:val>
        </c:ser>
        <c:dLbls>
          <c:showLegendKey val="0"/>
          <c:showVal val="0"/>
          <c:showCatName val="0"/>
          <c:showSerName val="0"/>
          <c:showPercent val="1"/>
          <c:showBubbleSize val="0"/>
          <c:showLeaderLines val="1"/>
        </c:dLbls>
        <c:firstSliceAng val="0"/>
      </c:pieChart>
    </c:plotArea>
    <c:legend>
      <c:legendPos val="r"/>
      <c:layout/>
      <c:overlay val="0"/>
      <c:txPr>
        <a:bodyPr/>
        <a:lstStyle/>
        <a:p>
          <a:pPr rtl="0">
            <a:defRPr/>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numFmt formatCode="&quot;£&quot;#,##0\ \k" sourceLinked="0"/>
            <c:showLegendKey val="0"/>
            <c:showVal val="1"/>
            <c:showCatName val="0"/>
            <c:showSerName val="0"/>
            <c:showPercent val="0"/>
            <c:showBubbleSize val="0"/>
            <c:showLeaderLines val="1"/>
          </c:dLbls>
          <c:cat>
            <c:strRef>
              <c:f>Sheet1!$L$13:$L$22</c:f>
              <c:strCache>
                <c:ptCount val="10"/>
                <c:pt idx="0">
                  <c:v>Staff Costs</c:v>
                </c:pt>
                <c:pt idx="1">
                  <c:v>Temporary Staff</c:v>
                </c:pt>
                <c:pt idx="2">
                  <c:v>Service Charge Expenditure</c:v>
                </c:pt>
                <c:pt idx="3">
                  <c:v>Housing Management</c:v>
                </c:pt>
                <c:pt idx="4">
                  <c:v>Day to Day Maintenance &amp; Building services</c:v>
                </c:pt>
                <c:pt idx="5">
                  <c:v>Major and Void repairs</c:v>
                </c:pt>
                <c:pt idx="6">
                  <c:v>Depreciation</c:v>
                </c:pt>
                <c:pt idx="7">
                  <c:v>Central Infrastructure costs</c:v>
                </c:pt>
                <c:pt idx="8">
                  <c:v>Interest payable</c:v>
                </c:pt>
                <c:pt idx="9">
                  <c:v>Other</c:v>
                </c:pt>
              </c:strCache>
            </c:strRef>
          </c:cat>
          <c:val>
            <c:numRef>
              <c:f>Sheet1!$M$13:$M$22</c:f>
              <c:numCache>
                <c:formatCode>#,##0;[Red]\(#,##0\)</c:formatCode>
                <c:ptCount val="10"/>
                <c:pt idx="0">
                  <c:v>2111.7791400000006</c:v>
                </c:pt>
                <c:pt idx="1">
                  <c:v>406.77301999999997</c:v>
                </c:pt>
                <c:pt idx="2" formatCode="0">
                  <c:v>460.22190000000006</c:v>
                </c:pt>
                <c:pt idx="3" formatCode="0">
                  <c:v>451.49558999999999</c:v>
                </c:pt>
                <c:pt idx="4" formatCode="0">
                  <c:v>737.66320000000019</c:v>
                </c:pt>
                <c:pt idx="5">
                  <c:v>356.30722000000048</c:v>
                </c:pt>
                <c:pt idx="6" formatCode="0">
                  <c:v>624.23122000000001</c:v>
                </c:pt>
                <c:pt idx="7">
                  <c:v>965.26361999999995</c:v>
                </c:pt>
                <c:pt idx="8">
                  <c:v>524.85323000000005</c:v>
                </c:pt>
                <c:pt idx="9">
                  <c:v>228.88965000000189</c:v>
                </c:pt>
              </c:numCache>
            </c:numRef>
          </c:val>
        </c:ser>
        <c:dLbls>
          <c:showLegendKey val="0"/>
          <c:showVal val="0"/>
          <c:showCatName val="0"/>
          <c:showSerName val="0"/>
          <c:showPercent val="1"/>
          <c:showBubbleSize val="0"/>
          <c:showLeaderLines val="1"/>
        </c:dLbls>
        <c:firstSliceAng val="0"/>
      </c:pieChart>
    </c:plotArea>
    <c:legend>
      <c:legendPos val="r"/>
      <c:layout/>
      <c:overlay val="0"/>
      <c:txPr>
        <a:bodyPr/>
        <a:lstStyle/>
        <a:p>
          <a:pPr rtl="0">
            <a:defRPr/>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3159D5-F6BE-41F6-BAB7-CA3AD7DA61BE}" type="datetimeFigureOut">
              <a:rPr lang="en-GB" smtClean="0"/>
              <a:t>06/04/2017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2A918F-F212-4E3C-9D01-AD21898A6745}" type="slidenum">
              <a:rPr lang="en-GB" smtClean="0"/>
              <a:t>‹#›</a:t>
            </a:fld>
            <a:endParaRPr lang="en-GB"/>
          </a:p>
        </p:txBody>
      </p:sp>
    </p:spTree>
    <p:extLst>
      <p:ext uri="{BB962C8B-B14F-4D97-AF65-F5344CB8AC3E}">
        <p14:creationId xmlns:p14="http://schemas.microsoft.com/office/powerpoint/2010/main" val="2052698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2A918F-F212-4E3C-9D01-AD21898A6745}" type="slidenum">
              <a:rPr lang="en-GB" smtClean="0"/>
              <a:t>2</a:t>
            </a:fld>
            <a:endParaRPr lang="en-GB" dirty="0"/>
          </a:p>
        </p:txBody>
      </p:sp>
    </p:spTree>
    <p:extLst>
      <p:ext uri="{BB962C8B-B14F-4D97-AF65-F5344CB8AC3E}">
        <p14:creationId xmlns:p14="http://schemas.microsoft.com/office/powerpoint/2010/main" val="1041333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F2A918F-F212-4E3C-9D01-AD21898A6745}" type="slidenum">
              <a:rPr lang="en-GB" smtClean="0"/>
              <a:t>3</a:t>
            </a:fld>
            <a:endParaRPr lang="en-GB"/>
          </a:p>
        </p:txBody>
      </p:sp>
    </p:spTree>
    <p:extLst>
      <p:ext uri="{BB962C8B-B14F-4D97-AF65-F5344CB8AC3E}">
        <p14:creationId xmlns:p14="http://schemas.microsoft.com/office/powerpoint/2010/main" val="4020240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F2A918F-F212-4E3C-9D01-AD21898A6745}" type="slidenum">
              <a:rPr lang="en-GB" smtClean="0"/>
              <a:t>5</a:t>
            </a:fld>
            <a:endParaRPr lang="en-GB"/>
          </a:p>
        </p:txBody>
      </p:sp>
    </p:spTree>
    <p:extLst>
      <p:ext uri="{BB962C8B-B14F-4D97-AF65-F5344CB8AC3E}">
        <p14:creationId xmlns:p14="http://schemas.microsoft.com/office/powerpoint/2010/main" val="3870582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F2A918F-F212-4E3C-9D01-AD21898A6745}" type="slidenum">
              <a:rPr lang="en-GB" smtClean="0"/>
              <a:t>9</a:t>
            </a:fld>
            <a:endParaRPr lang="en-GB"/>
          </a:p>
        </p:txBody>
      </p:sp>
    </p:spTree>
    <p:extLst>
      <p:ext uri="{BB962C8B-B14F-4D97-AF65-F5344CB8AC3E}">
        <p14:creationId xmlns:p14="http://schemas.microsoft.com/office/powerpoint/2010/main" val="2756461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F2A918F-F212-4E3C-9D01-AD21898A6745}" type="slidenum">
              <a:rPr lang="en-GB" smtClean="0"/>
              <a:t>22</a:t>
            </a:fld>
            <a:endParaRPr lang="en-GB"/>
          </a:p>
        </p:txBody>
      </p:sp>
    </p:spTree>
    <p:extLst>
      <p:ext uri="{BB962C8B-B14F-4D97-AF65-F5344CB8AC3E}">
        <p14:creationId xmlns:p14="http://schemas.microsoft.com/office/powerpoint/2010/main" val="3279814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2A918F-F212-4E3C-9D01-AD21898A6745}" type="slidenum">
              <a:rPr lang="en-GB" smtClean="0"/>
              <a:t>24</a:t>
            </a:fld>
            <a:endParaRPr lang="en-GB"/>
          </a:p>
        </p:txBody>
      </p:sp>
    </p:spTree>
    <p:extLst>
      <p:ext uri="{BB962C8B-B14F-4D97-AF65-F5344CB8AC3E}">
        <p14:creationId xmlns:p14="http://schemas.microsoft.com/office/powerpoint/2010/main" val="979534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DD632AB-F9F2-45D1-A93F-E88B01A8F612}" type="datetime1">
              <a:rPr lang="en-GB" smtClean="0"/>
              <a:t>06/04/2017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93DFB6-41FF-4B7D-9CFF-2D70E932DC39}" type="slidenum">
              <a:rPr lang="en-GB" smtClean="0"/>
              <a:t>‹#›</a:t>
            </a:fld>
            <a:endParaRPr lang="en-GB"/>
          </a:p>
        </p:txBody>
      </p:sp>
    </p:spTree>
    <p:extLst>
      <p:ext uri="{BB962C8B-B14F-4D97-AF65-F5344CB8AC3E}">
        <p14:creationId xmlns:p14="http://schemas.microsoft.com/office/powerpoint/2010/main" val="803960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CF924A6-41F4-4F11-BBFB-FE88A9778F2D}" type="datetime1">
              <a:rPr lang="en-GB" smtClean="0"/>
              <a:t>06/04/2017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93DFB6-41FF-4B7D-9CFF-2D70E932DC39}" type="slidenum">
              <a:rPr lang="en-GB" smtClean="0"/>
              <a:t>‹#›</a:t>
            </a:fld>
            <a:endParaRPr lang="en-GB"/>
          </a:p>
        </p:txBody>
      </p:sp>
    </p:spTree>
    <p:extLst>
      <p:ext uri="{BB962C8B-B14F-4D97-AF65-F5344CB8AC3E}">
        <p14:creationId xmlns:p14="http://schemas.microsoft.com/office/powerpoint/2010/main" val="1590892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900A4A4-D6EF-4D8A-8B0B-7A872060A858}" type="datetime1">
              <a:rPr lang="en-GB" smtClean="0"/>
              <a:t>06/04/2017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93DFB6-41FF-4B7D-9CFF-2D70E932DC39}" type="slidenum">
              <a:rPr lang="en-GB" smtClean="0"/>
              <a:t>‹#›</a:t>
            </a:fld>
            <a:endParaRPr lang="en-GB"/>
          </a:p>
        </p:txBody>
      </p:sp>
    </p:spTree>
    <p:extLst>
      <p:ext uri="{BB962C8B-B14F-4D97-AF65-F5344CB8AC3E}">
        <p14:creationId xmlns:p14="http://schemas.microsoft.com/office/powerpoint/2010/main" val="1486617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E4211BB-AA9D-4EC4-8504-D2623CEA3EDE}" type="datetime1">
              <a:rPr lang="en-GB" smtClean="0"/>
              <a:t>06/04/2017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93DFB6-41FF-4B7D-9CFF-2D70E932DC39}" type="slidenum">
              <a:rPr lang="en-GB" smtClean="0"/>
              <a:t>‹#›</a:t>
            </a:fld>
            <a:endParaRPr lang="en-GB"/>
          </a:p>
        </p:txBody>
      </p:sp>
    </p:spTree>
    <p:extLst>
      <p:ext uri="{BB962C8B-B14F-4D97-AF65-F5344CB8AC3E}">
        <p14:creationId xmlns:p14="http://schemas.microsoft.com/office/powerpoint/2010/main" val="962378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3F5C5D-07C6-479E-BB3F-0B89A0215FD7}" type="datetime1">
              <a:rPr lang="en-GB" smtClean="0"/>
              <a:t>06/04/2017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93DFB6-41FF-4B7D-9CFF-2D70E932DC39}" type="slidenum">
              <a:rPr lang="en-GB" smtClean="0"/>
              <a:t>‹#›</a:t>
            </a:fld>
            <a:endParaRPr lang="en-GB"/>
          </a:p>
        </p:txBody>
      </p:sp>
    </p:spTree>
    <p:extLst>
      <p:ext uri="{BB962C8B-B14F-4D97-AF65-F5344CB8AC3E}">
        <p14:creationId xmlns:p14="http://schemas.microsoft.com/office/powerpoint/2010/main" val="1791034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B0991D3-FB5D-4673-9BBC-47138F26271D}" type="datetime1">
              <a:rPr lang="en-GB" smtClean="0"/>
              <a:t>06/04/2017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93DFB6-41FF-4B7D-9CFF-2D70E932DC39}" type="slidenum">
              <a:rPr lang="en-GB" smtClean="0"/>
              <a:t>‹#›</a:t>
            </a:fld>
            <a:endParaRPr lang="en-GB"/>
          </a:p>
        </p:txBody>
      </p:sp>
    </p:spTree>
    <p:extLst>
      <p:ext uri="{BB962C8B-B14F-4D97-AF65-F5344CB8AC3E}">
        <p14:creationId xmlns:p14="http://schemas.microsoft.com/office/powerpoint/2010/main" val="2800056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20DDA72-3383-411F-9F51-A21E7EBBD15C}" type="datetime1">
              <a:rPr lang="en-GB" smtClean="0"/>
              <a:t>06/04/2017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393DFB6-41FF-4B7D-9CFF-2D70E932DC39}" type="slidenum">
              <a:rPr lang="en-GB" smtClean="0"/>
              <a:t>‹#›</a:t>
            </a:fld>
            <a:endParaRPr lang="en-GB"/>
          </a:p>
        </p:txBody>
      </p:sp>
    </p:spTree>
    <p:extLst>
      <p:ext uri="{BB962C8B-B14F-4D97-AF65-F5344CB8AC3E}">
        <p14:creationId xmlns:p14="http://schemas.microsoft.com/office/powerpoint/2010/main" val="2588700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FF78250-9387-4852-AA6C-313D4D855F99}" type="datetime1">
              <a:rPr lang="en-GB" smtClean="0"/>
              <a:t>06/04/2017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393DFB6-41FF-4B7D-9CFF-2D70E932DC39}" type="slidenum">
              <a:rPr lang="en-GB" smtClean="0"/>
              <a:t>‹#›</a:t>
            </a:fld>
            <a:endParaRPr lang="en-GB"/>
          </a:p>
        </p:txBody>
      </p:sp>
    </p:spTree>
    <p:extLst>
      <p:ext uri="{BB962C8B-B14F-4D97-AF65-F5344CB8AC3E}">
        <p14:creationId xmlns:p14="http://schemas.microsoft.com/office/powerpoint/2010/main" val="3358221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757B56-2C9E-45D9-B7C7-7A0C4308D8D4}" type="datetime1">
              <a:rPr lang="en-GB" smtClean="0"/>
              <a:t>06/04/2017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393DFB6-41FF-4B7D-9CFF-2D70E932DC39}" type="slidenum">
              <a:rPr lang="en-GB" smtClean="0"/>
              <a:t>‹#›</a:t>
            </a:fld>
            <a:endParaRPr lang="en-GB"/>
          </a:p>
        </p:txBody>
      </p:sp>
    </p:spTree>
    <p:extLst>
      <p:ext uri="{BB962C8B-B14F-4D97-AF65-F5344CB8AC3E}">
        <p14:creationId xmlns:p14="http://schemas.microsoft.com/office/powerpoint/2010/main" val="1103604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553007-1F33-48A9-B80E-5809B2174308}" type="datetime1">
              <a:rPr lang="en-GB" smtClean="0"/>
              <a:t>06/04/2017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93DFB6-41FF-4B7D-9CFF-2D70E932DC39}" type="slidenum">
              <a:rPr lang="en-GB" smtClean="0"/>
              <a:t>‹#›</a:t>
            </a:fld>
            <a:endParaRPr lang="en-GB"/>
          </a:p>
        </p:txBody>
      </p:sp>
    </p:spTree>
    <p:extLst>
      <p:ext uri="{BB962C8B-B14F-4D97-AF65-F5344CB8AC3E}">
        <p14:creationId xmlns:p14="http://schemas.microsoft.com/office/powerpoint/2010/main" val="1478310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BDE68A-55FD-4769-BCA7-84C7A8C45A28}" type="datetime1">
              <a:rPr lang="en-GB" smtClean="0"/>
              <a:t>06/04/2017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93DFB6-41FF-4B7D-9CFF-2D70E932DC39}" type="slidenum">
              <a:rPr lang="en-GB" smtClean="0"/>
              <a:t>‹#›</a:t>
            </a:fld>
            <a:endParaRPr lang="en-GB"/>
          </a:p>
        </p:txBody>
      </p:sp>
    </p:spTree>
    <p:extLst>
      <p:ext uri="{BB962C8B-B14F-4D97-AF65-F5344CB8AC3E}">
        <p14:creationId xmlns:p14="http://schemas.microsoft.com/office/powerpoint/2010/main" val="2908737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2E62D9-2AA5-4FE6-833B-BBA80C7D4311}" type="datetime1">
              <a:rPr lang="en-GB" smtClean="0"/>
              <a:t>06/04/2017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93DFB6-41FF-4B7D-9CFF-2D70E932DC39}" type="slidenum">
              <a:rPr lang="en-GB" smtClean="0"/>
              <a:t>‹#›</a:t>
            </a:fld>
            <a:endParaRPr lang="en-GB"/>
          </a:p>
        </p:txBody>
      </p:sp>
    </p:spTree>
    <p:extLst>
      <p:ext uri="{BB962C8B-B14F-4D97-AF65-F5344CB8AC3E}">
        <p14:creationId xmlns:p14="http://schemas.microsoft.com/office/powerpoint/2010/main" val="1451618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png"/><Relationship Id="rId7" Type="http://schemas.openxmlformats.org/officeDocument/2006/relationships/hyperlink" Target="https://www.google.co.uk/url?sa=i&amp;rct=j&amp;q=&amp;esrc=s&amp;source=images&amp;cd=&amp;cad=rja&amp;uact=8&amp;ved=0ahUKEwjwut2vhI3QAhXLOxQKHUVLAe8QjRwIBw&amp;url=https://developer.spotify.com/design/&amp;bvm=bv.137132246,d.ZGg&amp;psig=AFQjCNE2WxFZ_79itaZMd871VbF4bKY9RQ&amp;ust=1478277871008269"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1.pn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3866416"/>
            <a:ext cx="5832648" cy="1512168"/>
          </a:xfrm>
        </p:spPr>
        <p:txBody>
          <a:bodyPr/>
          <a:lstStyle/>
          <a:p>
            <a:r>
              <a:rPr lang="en-GB" dirty="0" smtClean="0">
                <a:effectLst>
                  <a:outerShdw blurRad="38100" dist="38100" dir="2700000" algn="tl">
                    <a:srgbClr val="000000">
                      <a:alpha val="43137"/>
                    </a:srgbClr>
                  </a:outerShdw>
                </a:effectLst>
              </a:rPr>
              <a:t>Social Impact Review</a:t>
            </a:r>
            <a:endParaRPr lang="en-GB"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467544" y="5171144"/>
            <a:ext cx="2448272" cy="648072"/>
          </a:xfrm>
        </p:spPr>
        <p:txBody>
          <a:bodyPr/>
          <a:lstStyle/>
          <a:p>
            <a:r>
              <a:rPr lang="en-GB" dirty="0" smtClean="0">
                <a:effectLst>
                  <a:outerShdw blurRad="38100" dist="38100" dir="2700000" algn="tl">
                    <a:srgbClr val="000000">
                      <a:alpha val="43137"/>
                    </a:srgbClr>
                  </a:outerShdw>
                </a:effectLst>
              </a:rPr>
              <a:t>2015-2016</a:t>
            </a:r>
            <a:endParaRPr lang="en-GB" dirty="0">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337224"/>
            <a:ext cx="8856984" cy="33213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9567" y="3356992"/>
            <a:ext cx="2234921" cy="2819048"/>
          </a:xfrm>
          <a:prstGeom prst="rect">
            <a:avLst/>
          </a:prstGeom>
        </p:spPr>
      </p:pic>
    </p:spTree>
    <p:extLst>
      <p:ext uri="{BB962C8B-B14F-4D97-AF65-F5344CB8AC3E}">
        <p14:creationId xmlns:p14="http://schemas.microsoft.com/office/powerpoint/2010/main" val="7554049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393DFB6-41FF-4B7D-9CFF-2D70E932DC39}" type="slidenum">
              <a:rPr lang="en-GB" smtClean="0"/>
              <a:t>10</a:t>
            </a:fld>
            <a:endParaRPr lang="en-GB" dirty="0"/>
          </a:p>
        </p:txBody>
      </p:sp>
      <p:sp>
        <p:nvSpPr>
          <p:cNvPr id="3" name="Rectangle 2"/>
          <p:cNvSpPr/>
          <p:nvPr/>
        </p:nvSpPr>
        <p:spPr>
          <a:xfrm>
            <a:off x="467544" y="1225689"/>
            <a:ext cx="5760640" cy="2292935"/>
          </a:xfrm>
          <a:prstGeom prst="rect">
            <a:avLst/>
          </a:prstGeom>
        </p:spPr>
        <p:txBody>
          <a:bodyPr wrap="square">
            <a:spAutoFit/>
          </a:bodyPr>
          <a:lstStyle/>
          <a:p>
            <a:r>
              <a:rPr lang="en-GB" sz="1600" dirty="0" smtClean="0"/>
              <a:t>Within our refuges we provide safe and secure housing for women who have experienced domestic abuse, trafficking for sexual and domestic servitude and mothers leaving prison. </a:t>
            </a:r>
          </a:p>
          <a:p>
            <a:r>
              <a:rPr lang="en-GB" sz="1600" dirty="0" smtClean="0"/>
              <a:t>These houses not only provide homes for women and their children but we provide specialist support so that both the women and children we work with can gain independence and empower themselves. </a:t>
            </a:r>
            <a:br>
              <a:rPr lang="en-GB" sz="1600" dirty="0" smtClean="0"/>
            </a:br>
            <a:r>
              <a:rPr lang="en-GB" sz="1600" dirty="0" smtClean="0"/>
              <a:t>During 2015-2016: </a:t>
            </a:r>
            <a:r>
              <a:rPr lang="en-GB" sz="1500" dirty="0" smtClean="0"/>
              <a:t/>
            </a:r>
            <a:br>
              <a:rPr lang="en-GB" sz="1500" dirty="0" smtClean="0"/>
            </a:br>
            <a:endParaRPr lang="en-GB" sz="1500" dirty="0" smtClean="0"/>
          </a:p>
        </p:txBody>
      </p:sp>
      <p:sp>
        <p:nvSpPr>
          <p:cNvPr id="4" name="Rectangle 3"/>
          <p:cNvSpPr/>
          <p:nvPr/>
        </p:nvSpPr>
        <p:spPr>
          <a:xfrm>
            <a:off x="539552" y="6488668"/>
            <a:ext cx="2279791" cy="246221"/>
          </a:xfrm>
          <a:prstGeom prst="rect">
            <a:avLst/>
          </a:prstGeom>
        </p:spPr>
        <p:txBody>
          <a:bodyPr wrap="none">
            <a:spAutoFit/>
          </a:bodyPr>
          <a:lstStyle/>
          <a:p>
            <a:r>
              <a:rPr lang="en-GB" sz="1000" dirty="0" smtClean="0"/>
              <a:t>*All </a:t>
            </a:r>
            <a:r>
              <a:rPr lang="en-GB" sz="1000" dirty="0"/>
              <a:t>figures are from 1/10/15 – 30/9/16 </a:t>
            </a:r>
          </a:p>
        </p:txBody>
      </p:sp>
      <p:sp>
        <p:nvSpPr>
          <p:cNvPr id="5" name="Title 1"/>
          <p:cNvSpPr txBox="1">
            <a:spLocks/>
          </p:cNvSpPr>
          <p:nvPr/>
        </p:nvSpPr>
        <p:spPr>
          <a:xfrm>
            <a:off x="462898" y="188640"/>
            <a:ext cx="7891208"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effectLst>
                  <a:outerShdw blurRad="38100" dist="38100" dir="2700000" algn="tl">
                    <a:srgbClr val="000000">
                      <a:alpha val="43137"/>
                    </a:srgbClr>
                  </a:outerShdw>
                </a:effectLst>
              </a:rPr>
              <a:t>Our Refuges</a:t>
            </a:r>
            <a:endParaRPr lang="en-GB" dirty="0">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164" y="1052736"/>
            <a:ext cx="5661012" cy="57220"/>
          </a:xfrm>
          <a:prstGeom prst="rect">
            <a:avLst/>
          </a:prstGeom>
        </p:spPr>
      </p:pic>
      <p:pic>
        <p:nvPicPr>
          <p:cNvPr id="6146" name="Picture 2" descr="G:\Photographs\HFW location shots\john pics\Around Pembridge Villas\_MG_711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591" r="13697"/>
          <a:stretch/>
        </p:blipFill>
        <p:spPr bwMode="auto">
          <a:xfrm>
            <a:off x="6372200" y="-27384"/>
            <a:ext cx="2771800" cy="68853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83568" y="3284982"/>
            <a:ext cx="5472673" cy="3046988"/>
          </a:xfrm>
          <a:prstGeom prst="rect">
            <a:avLst/>
          </a:prstGeom>
          <a:noFill/>
        </p:spPr>
        <p:txBody>
          <a:bodyPr wrap="square" rtlCol="0">
            <a:spAutoFit/>
          </a:bodyPr>
          <a:lstStyle/>
          <a:p>
            <a:r>
              <a:rPr lang="en-GB" sz="1600" dirty="0"/>
              <a:t>Ealing Refuge housed and helped 103 women and 30 children </a:t>
            </a:r>
            <a:br>
              <a:rPr lang="en-GB" sz="1600" dirty="0"/>
            </a:br>
            <a:endParaRPr lang="en-GB" sz="1600" dirty="0"/>
          </a:p>
          <a:p>
            <a:r>
              <a:rPr lang="en-GB" sz="1600" dirty="0"/>
              <a:t>Merton Refuge housed and helped 41 women and 21 children</a:t>
            </a:r>
          </a:p>
          <a:p>
            <a:r>
              <a:rPr lang="en-GB" sz="1600" dirty="0"/>
              <a:t/>
            </a:r>
            <a:br>
              <a:rPr lang="en-GB" sz="1600" dirty="0"/>
            </a:br>
            <a:r>
              <a:rPr lang="en-GB" sz="1600" dirty="0"/>
              <a:t>Greenwich Refuge housed and helped 161 women and 65 children</a:t>
            </a:r>
          </a:p>
          <a:p>
            <a:r>
              <a:rPr lang="en-GB" sz="1600" dirty="0"/>
              <a:t> </a:t>
            </a:r>
          </a:p>
          <a:p>
            <a:r>
              <a:rPr lang="en-GB" sz="1600" dirty="0"/>
              <a:t>2015/16 Greenwich Floating Support: 94 (we do not offer FS yet in Ealing/Merton)</a:t>
            </a:r>
          </a:p>
          <a:p>
            <a:r>
              <a:rPr lang="en-GB" sz="1600" dirty="0"/>
              <a:t> </a:t>
            </a:r>
          </a:p>
          <a:p>
            <a:r>
              <a:rPr lang="en-GB" sz="1600" dirty="0"/>
              <a:t>Between them the refugees received and responded to 3044 telephone calls from vulnerable women  </a:t>
            </a:r>
          </a:p>
        </p:txBody>
      </p:sp>
      <p:pic>
        <p:nvPicPr>
          <p:cNvPr id="3074" name="Picture 2" descr="http://www.clker.com/cliparts/q/a/C/u/Z/R/red-basic-female-symbol-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3334273"/>
            <a:ext cx="155376" cy="3107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q/a/C/u/Z/R/red-basic-female-symbol-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3861048"/>
            <a:ext cx="155376" cy="3107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clker.com/cliparts/q/a/C/u/Z/R/red-basic-female-symbol-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4339674"/>
            <a:ext cx="155376" cy="3107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ker.com/cliparts/q/a/C/u/Z/R/red-basic-female-symbol-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5023768"/>
            <a:ext cx="155376" cy="3107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q/a/C/u/Z/R/red-basic-female-symbol-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5733256"/>
            <a:ext cx="155376" cy="310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0902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beths\AppData\Local\Microsoft\Windows\Temporary Internet Files\Content.IE5\4IUFQ0F1\27524219852_11ca08baca_z.jpg"/>
          <p:cNvPicPr>
            <a:picLocks noChangeAspect="1" noChangeArrowheads="1"/>
          </p:cNvPicPr>
          <p:nvPr/>
        </p:nvPicPr>
        <p:blipFill rotWithShape="1">
          <a:blip r:embed="rId2">
            <a:extLst>
              <a:ext uri="{28A0092B-C50C-407E-A947-70E740481C1C}">
                <a14:useLocalDpi xmlns:a14="http://schemas.microsoft.com/office/drawing/2010/main" val="0"/>
              </a:ext>
            </a:extLst>
          </a:blip>
          <a:srcRect l="5575" t="15885" r="-228" b="684"/>
          <a:stretch/>
        </p:blipFill>
        <p:spPr bwMode="auto">
          <a:xfrm>
            <a:off x="3953" y="0"/>
            <a:ext cx="918346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C393DFB6-41FF-4B7D-9CFF-2D70E932DC39}" type="slidenum">
              <a:rPr lang="en-GB" smtClean="0">
                <a:solidFill>
                  <a:schemeClr val="bg1"/>
                </a:solidFill>
              </a:rPr>
              <a:t>11</a:t>
            </a:fld>
            <a:endParaRPr lang="en-GB" dirty="0">
              <a:solidFill>
                <a:schemeClr val="bg1"/>
              </a:solidFill>
            </a:endParaRPr>
          </a:p>
        </p:txBody>
      </p:sp>
    </p:spTree>
    <p:extLst>
      <p:ext uri="{BB962C8B-B14F-4D97-AF65-F5344CB8AC3E}">
        <p14:creationId xmlns:p14="http://schemas.microsoft.com/office/powerpoint/2010/main" val="28766355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272" y="263990"/>
            <a:ext cx="7891208" cy="1143000"/>
          </a:xfrm>
        </p:spPr>
        <p:txBody>
          <a:bodyPr/>
          <a:lstStyle/>
          <a:p>
            <a:pPr algn="l"/>
            <a:r>
              <a:rPr lang="en-GB" dirty="0" smtClean="0">
                <a:effectLst>
                  <a:outerShdw blurRad="38100" dist="38100" dir="2700000" algn="tl">
                    <a:srgbClr val="000000">
                      <a:alpha val="43137"/>
                    </a:srgbClr>
                  </a:outerShdw>
                </a:effectLst>
              </a:rPr>
              <a:t>Short Breaks</a:t>
            </a:r>
            <a:endParaRPr lang="en-GB"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C393DFB6-41FF-4B7D-9CFF-2D70E932DC39}" type="slidenum">
              <a:rPr lang="en-GB" smtClean="0"/>
              <a:t>12</a:t>
            </a:fld>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539552" y="1343639"/>
            <a:ext cx="8003232" cy="8089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916222">
            <a:off x="4754647" y="230364"/>
            <a:ext cx="4066591" cy="2922986"/>
          </a:xfrm>
          <a:prstGeom prst="rect">
            <a:avLst/>
          </a:prstGeom>
        </p:spPr>
      </p:pic>
      <p:sp>
        <p:nvSpPr>
          <p:cNvPr id="6" name="TextBox 5"/>
          <p:cNvSpPr txBox="1"/>
          <p:nvPr/>
        </p:nvSpPr>
        <p:spPr>
          <a:xfrm>
            <a:off x="537566" y="1679387"/>
            <a:ext cx="8005218" cy="1754326"/>
          </a:xfrm>
          <a:prstGeom prst="rect">
            <a:avLst/>
          </a:prstGeom>
          <a:noFill/>
        </p:spPr>
        <p:txBody>
          <a:bodyPr wrap="square" rtlCol="0">
            <a:spAutoFit/>
          </a:bodyPr>
          <a:lstStyle/>
          <a:p>
            <a:r>
              <a:rPr lang="en-GB" dirty="0" smtClean="0"/>
              <a:t>Sponsored by Friends of Housing for Women, service </a:t>
            </a:r>
            <a:br>
              <a:rPr lang="en-GB" dirty="0" smtClean="0"/>
            </a:br>
            <a:r>
              <a:rPr lang="en-GB" dirty="0" smtClean="0"/>
              <a:t>users with young children were given the opportunity </a:t>
            </a:r>
            <a:br>
              <a:rPr lang="en-GB" dirty="0" smtClean="0"/>
            </a:br>
            <a:r>
              <a:rPr lang="en-GB" dirty="0" smtClean="0"/>
              <a:t>to apply for a small grant that would allow them to </a:t>
            </a:r>
            <a:br>
              <a:rPr lang="en-GB" dirty="0" smtClean="0"/>
            </a:br>
            <a:r>
              <a:rPr lang="en-GB" dirty="0" smtClean="0"/>
              <a:t>take a short-break as a family. </a:t>
            </a:r>
          </a:p>
          <a:p>
            <a:r>
              <a:rPr lang="en-GB" dirty="0"/>
              <a:t>After the trip we surveyed the families to see if and how their experiences on the holiday impacted them and their relationships. </a:t>
            </a:r>
          </a:p>
        </p:txBody>
      </p:sp>
      <p:sp>
        <p:nvSpPr>
          <p:cNvPr id="10" name="TextBox 9"/>
          <p:cNvSpPr txBox="1"/>
          <p:nvPr/>
        </p:nvSpPr>
        <p:spPr>
          <a:xfrm>
            <a:off x="5508104" y="4335761"/>
            <a:ext cx="3165386" cy="2031325"/>
          </a:xfrm>
          <a:prstGeom prst="rect">
            <a:avLst/>
          </a:prstGeom>
          <a:noFill/>
          <a:effectLst>
            <a:softEdge rad="63500"/>
          </a:effectLst>
        </p:spPr>
        <p:txBody>
          <a:bodyPr wrap="square" rtlCol="0">
            <a:spAutoFit/>
          </a:bodyPr>
          <a:lstStyle/>
          <a:p>
            <a:pPr algn="r"/>
            <a:r>
              <a:rPr lang="en-GB" i="1" dirty="0" smtClean="0">
                <a:solidFill>
                  <a:srgbClr val="F14C46"/>
                </a:solidFill>
              </a:rPr>
              <a:t>This </a:t>
            </a:r>
            <a:r>
              <a:rPr lang="en-GB" i="1" dirty="0">
                <a:solidFill>
                  <a:srgbClr val="F14C46"/>
                </a:solidFill>
              </a:rPr>
              <a:t>short break gave me an opportunity to think about the </a:t>
            </a:r>
            <a:r>
              <a:rPr lang="en-GB" i="1" dirty="0" smtClean="0">
                <a:solidFill>
                  <a:srgbClr val="F14C46"/>
                </a:solidFill>
              </a:rPr>
              <a:t>plan </a:t>
            </a:r>
            <a:r>
              <a:rPr lang="en-GB" i="1" dirty="0">
                <a:solidFill>
                  <a:srgbClr val="F14C46"/>
                </a:solidFill>
              </a:rPr>
              <a:t>for future. That I need to work and earn some money and plan for a holiday with my </a:t>
            </a:r>
            <a:r>
              <a:rPr lang="en-GB" i="1" dirty="0" smtClean="0">
                <a:solidFill>
                  <a:srgbClr val="F14C46"/>
                </a:solidFill>
              </a:rPr>
              <a:t>children.</a:t>
            </a:r>
          </a:p>
          <a:p>
            <a:pPr algn="r"/>
            <a:r>
              <a:rPr lang="en-GB" dirty="0" smtClean="0">
                <a:solidFill>
                  <a:srgbClr val="F14C46"/>
                </a:solidFill>
              </a:rPr>
              <a:t>- Service User</a:t>
            </a:r>
            <a:endParaRPr lang="en-GB" dirty="0">
              <a:solidFill>
                <a:srgbClr val="F14C46"/>
              </a:solidFill>
            </a:endParaRPr>
          </a:p>
        </p:txBody>
      </p:sp>
      <p:pic>
        <p:nvPicPr>
          <p:cNvPr id="1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4293096"/>
            <a:ext cx="38100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6446" y="5672121"/>
            <a:ext cx="40005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978007" y="5589240"/>
            <a:ext cx="4386082" cy="923330"/>
          </a:xfrm>
          <a:prstGeom prst="rect">
            <a:avLst/>
          </a:prstGeom>
          <a:noFill/>
          <a:effectLst>
            <a:softEdge rad="63500"/>
          </a:effectLst>
        </p:spPr>
        <p:txBody>
          <a:bodyPr wrap="square" rtlCol="0">
            <a:spAutoFit/>
          </a:bodyPr>
          <a:lstStyle/>
          <a:p>
            <a:r>
              <a:rPr lang="en-GB" dirty="0" smtClean="0"/>
              <a:t>75% of the mothers who took the short break said that it helped them to </a:t>
            </a:r>
            <a:r>
              <a:rPr lang="en-GB" dirty="0"/>
              <a:t>cope better </a:t>
            </a:r>
            <a:r>
              <a:rPr lang="en-GB" dirty="0" smtClean="0"/>
              <a:t>with </a:t>
            </a:r>
            <a:r>
              <a:rPr lang="en-GB" dirty="0"/>
              <a:t>daily </a:t>
            </a:r>
            <a:r>
              <a:rPr lang="en-GB" dirty="0" smtClean="0"/>
              <a:t>challenges. </a:t>
            </a:r>
            <a:endParaRPr lang="en-GB" dirty="0"/>
          </a:p>
        </p:txBody>
      </p:sp>
      <p:sp>
        <p:nvSpPr>
          <p:cNvPr id="15" name="TextBox 14"/>
          <p:cNvSpPr txBox="1"/>
          <p:nvPr/>
        </p:nvSpPr>
        <p:spPr>
          <a:xfrm>
            <a:off x="978007" y="4243427"/>
            <a:ext cx="4392988" cy="1200329"/>
          </a:xfrm>
          <a:prstGeom prst="rect">
            <a:avLst/>
          </a:prstGeom>
          <a:noFill/>
          <a:effectLst>
            <a:softEdge rad="63500"/>
          </a:effectLst>
        </p:spPr>
        <p:txBody>
          <a:bodyPr wrap="square" rtlCol="0">
            <a:spAutoFit/>
          </a:bodyPr>
          <a:lstStyle/>
          <a:p>
            <a:r>
              <a:rPr lang="en-GB" dirty="0" smtClean="0"/>
              <a:t>100% of the parents said that the trip allowed them to spend quality time together as a family- that it empowered them to get along better as a family. </a:t>
            </a:r>
            <a:endParaRPr lang="en-GB" dirty="0"/>
          </a:p>
        </p:txBody>
      </p:sp>
      <p:sp>
        <p:nvSpPr>
          <p:cNvPr id="20" name="TextBox 19"/>
          <p:cNvSpPr txBox="1"/>
          <p:nvPr/>
        </p:nvSpPr>
        <p:spPr>
          <a:xfrm>
            <a:off x="587926" y="3474395"/>
            <a:ext cx="7872506" cy="584775"/>
          </a:xfrm>
          <a:prstGeom prst="rect">
            <a:avLst/>
          </a:prstGeom>
          <a:solidFill>
            <a:schemeClr val="bg1">
              <a:lumMod val="85000"/>
              <a:alpha val="70000"/>
            </a:schemeClr>
          </a:solidFill>
          <a:effectLst>
            <a:softEdge rad="50800"/>
          </a:effectLst>
        </p:spPr>
        <p:txBody>
          <a:bodyPr wrap="square" rtlCol="0">
            <a:spAutoFit/>
          </a:bodyPr>
          <a:lstStyle/>
          <a:p>
            <a:r>
              <a:rPr lang="en-GB" sz="1600" dirty="0">
                <a:solidFill>
                  <a:srgbClr val="00A386"/>
                </a:solidFill>
              </a:rPr>
              <a:t>One service user said that she </a:t>
            </a:r>
            <a:r>
              <a:rPr lang="en-GB" sz="1600" i="1" dirty="0">
                <a:solidFill>
                  <a:srgbClr val="00A386"/>
                </a:solidFill>
              </a:rPr>
              <a:t>“is now looking forward to creating a new life with my daughter in a stable home.”</a:t>
            </a:r>
          </a:p>
        </p:txBody>
      </p:sp>
      <p:pic>
        <p:nvPicPr>
          <p:cNvPr id="19" name="Picture 2" descr="http://www.iconsdb.com/icons/preview/red/female-xx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273" y="4293096"/>
            <a:ext cx="279211" cy="27921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iconsdb.com/icons/preview/red/female-xx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272" y="5678660"/>
            <a:ext cx="279211" cy="279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0351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beths\AppData\Local\Microsoft\Windows\Temporary Internet Files\Content.IE5\0OH4GU76\21829943811_46f2dd3b1b_z.jpg"/>
          <p:cNvPicPr>
            <a:picLocks noChangeAspect="1" noChangeArrowheads="1"/>
          </p:cNvPicPr>
          <p:nvPr/>
        </p:nvPicPr>
        <p:blipFill rotWithShape="1">
          <a:blip r:embed="rId2">
            <a:extLst>
              <a:ext uri="{28A0092B-C50C-407E-A947-70E740481C1C}">
                <a14:useLocalDpi xmlns:a14="http://schemas.microsoft.com/office/drawing/2010/main" val="0"/>
              </a:ext>
            </a:extLst>
          </a:blip>
          <a:srcRect l="16619" r="9200"/>
          <a:stretch/>
        </p:blipFill>
        <p:spPr bwMode="auto">
          <a:xfrm>
            <a:off x="5724128" y="44624"/>
            <a:ext cx="3314561" cy="67128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C393DFB6-41FF-4B7D-9CFF-2D70E932DC39}" type="slidenum">
              <a:rPr lang="en-GB" smtClean="0">
                <a:solidFill>
                  <a:schemeClr val="bg1"/>
                </a:solidFill>
              </a:rPr>
              <a:t>13</a:t>
            </a:fld>
            <a:endParaRPr lang="en-GB" dirty="0">
              <a:solidFill>
                <a:schemeClr val="bg1"/>
              </a:solidFill>
            </a:endParaRPr>
          </a:p>
        </p:txBody>
      </p:sp>
      <p:sp>
        <p:nvSpPr>
          <p:cNvPr id="6" name="Rectangle 5"/>
          <p:cNvSpPr/>
          <p:nvPr/>
        </p:nvSpPr>
        <p:spPr>
          <a:xfrm>
            <a:off x="611560" y="5353261"/>
            <a:ext cx="4896544" cy="1292662"/>
          </a:xfrm>
          <a:prstGeom prst="rect">
            <a:avLst/>
          </a:prstGeom>
        </p:spPr>
        <p:txBody>
          <a:bodyPr wrap="square">
            <a:spAutoFit/>
          </a:bodyPr>
          <a:lstStyle/>
          <a:p>
            <a:r>
              <a:rPr lang="en-GB" i="1" dirty="0" smtClean="0">
                <a:solidFill>
                  <a:srgbClr val="F14C46"/>
                </a:solidFill>
              </a:rPr>
              <a:t>Holidays mean we can spend quality time together as a family without thinking about bad things or the past.</a:t>
            </a:r>
            <a:br>
              <a:rPr lang="en-GB" i="1" dirty="0" smtClean="0">
                <a:solidFill>
                  <a:srgbClr val="F14C46"/>
                </a:solidFill>
              </a:rPr>
            </a:br>
            <a:r>
              <a:rPr lang="en-GB" sz="600" i="1" dirty="0" smtClean="0">
                <a:solidFill>
                  <a:srgbClr val="F14C46"/>
                </a:solidFill>
              </a:rPr>
              <a:t> </a:t>
            </a:r>
            <a:r>
              <a:rPr lang="en-GB" i="1" dirty="0" smtClean="0">
                <a:solidFill>
                  <a:srgbClr val="F14C46"/>
                </a:solidFill>
              </a:rPr>
              <a:t/>
            </a:r>
            <a:br>
              <a:rPr lang="en-GB" i="1" dirty="0" smtClean="0">
                <a:solidFill>
                  <a:srgbClr val="F14C46"/>
                </a:solidFill>
              </a:rPr>
            </a:br>
            <a:r>
              <a:rPr lang="en-GB" i="1" dirty="0" smtClean="0">
                <a:solidFill>
                  <a:srgbClr val="F14C46"/>
                </a:solidFill>
              </a:rPr>
              <a:t>- Service User</a:t>
            </a:r>
            <a:endParaRPr lang="en-GB" i="1" dirty="0">
              <a:solidFill>
                <a:srgbClr val="F14C46"/>
              </a:solidFill>
            </a:endParaRPr>
          </a:p>
        </p:txBody>
      </p:sp>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353261"/>
            <a:ext cx="38100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5952539"/>
            <a:ext cx="40005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64687" y="4509120"/>
            <a:ext cx="4994075" cy="646331"/>
          </a:xfrm>
          <a:prstGeom prst="rect">
            <a:avLst/>
          </a:prstGeom>
          <a:noFill/>
        </p:spPr>
        <p:txBody>
          <a:bodyPr wrap="square" rtlCol="0">
            <a:spAutoFit/>
          </a:bodyPr>
          <a:lstStyle/>
          <a:p>
            <a:r>
              <a:rPr lang="en-GB" dirty="0" smtClean="0"/>
              <a:t>75% of the women said it enabled them to feel more optimistic about the future. </a:t>
            </a:r>
            <a:endParaRPr lang="en-GB" dirty="0"/>
          </a:p>
        </p:txBody>
      </p:sp>
      <p:sp>
        <p:nvSpPr>
          <p:cNvPr id="13" name="TextBox 12"/>
          <p:cNvSpPr txBox="1"/>
          <p:nvPr/>
        </p:nvSpPr>
        <p:spPr>
          <a:xfrm>
            <a:off x="785390" y="332656"/>
            <a:ext cx="4994075" cy="923330"/>
          </a:xfrm>
          <a:prstGeom prst="rect">
            <a:avLst/>
          </a:prstGeom>
          <a:noFill/>
        </p:spPr>
        <p:txBody>
          <a:bodyPr wrap="square" rtlCol="0">
            <a:spAutoFit/>
          </a:bodyPr>
          <a:lstStyle/>
          <a:p>
            <a:r>
              <a:rPr lang="en-GB" dirty="0" smtClean="0"/>
              <a:t>100% of those surveyed indicated that the trips away reduced their stress levels and causes them to worry less.  </a:t>
            </a:r>
            <a:endParaRPr lang="en-GB" dirty="0"/>
          </a:p>
        </p:txBody>
      </p:sp>
      <p:sp>
        <p:nvSpPr>
          <p:cNvPr id="17" name="TextBox 16"/>
          <p:cNvSpPr txBox="1"/>
          <p:nvPr/>
        </p:nvSpPr>
        <p:spPr>
          <a:xfrm>
            <a:off x="742873" y="2614523"/>
            <a:ext cx="4994075" cy="646331"/>
          </a:xfrm>
          <a:prstGeom prst="rect">
            <a:avLst/>
          </a:prstGeom>
          <a:noFill/>
        </p:spPr>
        <p:txBody>
          <a:bodyPr wrap="square" rtlCol="0">
            <a:spAutoFit/>
          </a:bodyPr>
          <a:lstStyle/>
          <a:p>
            <a:r>
              <a:rPr lang="en-GB" dirty="0" smtClean="0"/>
              <a:t>100% said their children had fun and created happy memories together. </a:t>
            </a:r>
            <a:endParaRPr lang="en-GB" dirty="0"/>
          </a:p>
        </p:txBody>
      </p:sp>
      <p:sp>
        <p:nvSpPr>
          <p:cNvPr id="21" name="TextBox 20"/>
          <p:cNvSpPr txBox="1"/>
          <p:nvPr/>
        </p:nvSpPr>
        <p:spPr>
          <a:xfrm>
            <a:off x="812850" y="3401064"/>
            <a:ext cx="4493964" cy="830997"/>
          </a:xfrm>
          <a:prstGeom prst="rect">
            <a:avLst/>
          </a:prstGeom>
          <a:solidFill>
            <a:schemeClr val="bg1">
              <a:lumMod val="85000"/>
              <a:alpha val="70000"/>
            </a:schemeClr>
          </a:solidFill>
          <a:effectLst>
            <a:softEdge rad="50800"/>
          </a:effectLst>
        </p:spPr>
        <p:txBody>
          <a:bodyPr wrap="square" rtlCol="0">
            <a:spAutoFit/>
          </a:bodyPr>
          <a:lstStyle/>
          <a:p>
            <a:pPr algn="ctr"/>
            <a:r>
              <a:rPr lang="en-GB" sz="1600" i="1" dirty="0">
                <a:solidFill>
                  <a:srgbClr val="00A386"/>
                </a:solidFill>
              </a:rPr>
              <a:t>“They still remember our trip to </a:t>
            </a:r>
            <a:r>
              <a:rPr lang="en-GB" sz="1600" i="1" dirty="0" err="1">
                <a:solidFill>
                  <a:srgbClr val="00A386"/>
                </a:solidFill>
              </a:rPr>
              <a:t>LegoLand</a:t>
            </a:r>
            <a:r>
              <a:rPr lang="en-GB" sz="1600" i="1" dirty="0">
                <a:solidFill>
                  <a:srgbClr val="00A386"/>
                </a:solidFill>
              </a:rPr>
              <a:t> and they always say they want to go back. They draw pictures.”</a:t>
            </a:r>
          </a:p>
        </p:txBody>
      </p:sp>
      <p:sp>
        <p:nvSpPr>
          <p:cNvPr id="22" name="TextBox 21"/>
          <p:cNvSpPr txBox="1"/>
          <p:nvPr/>
        </p:nvSpPr>
        <p:spPr>
          <a:xfrm>
            <a:off x="717165" y="1484784"/>
            <a:ext cx="4685333" cy="830997"/>
          </a:xfrm>
          <a:prstGeom prst="rect">
            <a:avLst/>
          </a:prstGeom>
          <a:solidFill>
            <a:schemeClr val="bg1">
              <a:lumMod val="85000"/>
              <a:alpha val="70000"/>
            </a:schemeClr>
          </a:solidFill>
          <a:effectLst>
            <a:softEdge rad="50800"/>
          </a:effectLst>
        </p:spPr>
        <p:txBody>
          <a:bodyPr wrap="square" rtlCol="0">
            <a:spAutoFit/>
          </a:bodyPr>
          <a:lstStyle/>
          <a:p>
            <a:pPr algn="ctr"/>
            <a:r>
              <a:rPr lang="en-GB" sz="1600" i="1" dirty="0">
                <a:solidFill>
                  <a:srgbClr val="00A386"/>
                </a:solidFill>
              </a:rPr>
              <a:t>“The break helped me to reduce stress and worries. [Now] every time I am very stressed I go out either to the park alone or with the children to ease the stress.”</a:t>
            </a:r>
            <a:endParaRPr lang="en-GB" sz="1600" dirty="0">
              <a:solidFill>
                <a:srgbClr val="00A386"/>
              </a:solidFill>
            </a:endParaRPr>
          </a:p>
        </p:txBody>
      </p:sp>
      <p:pic>
        <p:nvPicPr>
          <p:cNvPr id="16" name="Picture 2" descr="http://www.iconsdb.com/icons/preview/red/female-xx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476" y="4590648"/>
            <a:ext cx="279211" cy="2792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iconsdb.com/icons/preview/red/female-xx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717" y="2708920"/>
            <a:ext cx="279211" cy="27921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iconsdb.com/icons/preview/red/female-xx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954" y="413484"/>
            <a:ext cx="279211" cy="279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6474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Photographs\HFW location shots\john pics\Around Gordon Place\_MG_716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11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9552" y="260648"/>
            <a:ext cx="8229600" cy="1143000"/>
          </a:xfrm>
        </p:spPr>
        <p:txBody>
          <a:bodyPr/>
          <a:lstStyle/>
          <a:p>
            <a:pPr algn="l"/>
            <a:r>
              <a:rPr lang="en-GB" dirty="0" smtClean="0">
                <a:solidFill>
                  <a:schemeClr val="bg1"/>
                </a:solidFill>
                <a:effectLst>
                  <a:outerShdw blurRad="38100" dist="38100" dir="2700000" algn="tl">
                    <a:srgbClr val="000000">
                      <a:alpha val="43137"/>
                    </a:srgbClr>
                  </a:outerShdw>
                </a:effectLst>
              </a:rPr>
              <a:t>Tenants Training Grants</a:t>
            </a:r>
            <a:endParaRPr lang="en-GB" dirty="0">
              <a:solidFill>
                <a:schemeClr val="bg1"/>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C393DFB6-41FF-4B7D-9CFF-2D70E932DC39}" type="slidenum">
              <a:rPr lang="en-GB" smtClean="0"/>
              <a:t>14</a:t>
            </a:fld>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539552" y="1259873"/>
            <a:ext cx="8003232" cy="80895"/>
          </a:xfrm>
          <a:prstGeom prst="rect">
            <a:avLst/>
          </a:prstGeom>
          <a:noFill/>
        </p:spPr>
      </p:pic>
      <p:sp>
        <p:nvSpPr>
          <p:cNvPr id="5" name="TextBox 4"/>
          <p:cNvSpPr txBox="1"/>
          <p:nvPr/>
        </p:nvSpPr>
        <p:spPr>
          <a:xfrm>
            <a:off x="611560" y="1700808"/>
            <a:ext cx="7776864" cy="1200329"/>
          </a:xfrm>
          <a:prstGeom prst="rect">
            <a:avLst/>
          </a:prstGeom>
          <a:solidFill>
            <a:schemeClr val="bg1">
              <a:lumMod val="85000"/>
              <a:alpha val="70000"/>
            </a:schemeClr>
          </a:solidFill>
        </p:spPr>
        <p:txBody>
          <a:bodyPr wrap="square" rtlCol="0">
            <a:spAutoFit/>
          </a:bodyPr>
          <a:lstStyle/>
          <a:p>
            <a:r>
              <a:rPr lang="en-GB" dirty="0" smtClean="0"/>
              <a:t>For over five years Housing for Women have been offering small grants of up to </a:t>
            </a:r>
            <a:r>
              <a:rPr lang="en-GB" dirty="0" smtClean="0">
                <a:solidFill>
                  <a:srgbClr val="F14C46"/>
                </a:solidFill>
              </a:rPr>
              <a:t>£500 </a:t>
            </a:r>
            <a:r>
              <a:rPr lang="en-GB" dirty="0" smtClean="0"/>
              <a:t>to tenants improve their opportunities of finding work. All residents are welcome to apply for the grant, which can be used for such things as course </a:t>
            </a:r>
            <a:r>
              <a:rPr lang="en-GB" dirty="0"/>
              <a:t>fees, equipment, childcare, professional </a:t>
            </a:r>
            <a:r>
              <a:rPr lang="en-GB" dirty="0" smtClean="0"/>
              <a:t>fees, driving lessons. </a:t>
            </a:r>
            <a:endParaRPr lang="en-GB" dirty="0"/>
          </a:p>
        </p:txBody>
      </p:sp>
      <p:sp>
        <p:nvSpPr>
          <p:cNvPr id="7" name="Rectangle 6"/>
          <p:cNvSpPr/>
          <p:nvPr/>
        </p:nvSpPr>
        <p:spPr>
          <a:xfrm>
            <a:off x="611560" y="3153742"/>
            <a:ext cx="7776864" cy="646331"/>
          </a:xfrm>
          <a:prstGeom prst="rect">
            <a:avLst/>
          </a:prstGeom>
          <a:solidFill>
            <a:schemeClr val="bg1">
              <a:lumMod val="85000"/>
              <a:alpha val="70000"/>
            </a:schemeClr>
          </a:solidFill>
        </p:spPr>
        <p:txBody>
          <a:bodyPr wrap="square">
            <a:spAutoFit/>
          </a:bodyPr>
          <a:lstStyle/>
          <a:p>
            <a:r>
              <a:rPr lang="en-GB" dirty="0"/>
              <a:t>In the year </a:t>
            </a:r>
            <a:r>
              <a:rPr lang="en-GB" dirty="0" smtClean="0"/>
              <a:t>2014/15 </a:t>
            </a:r>
            <a:r>
              <a:rPr lang="en-GB" dirty="0"/>
              <a:t>a budget of </a:t>
            </a:r>
            <a:r>
              <a:rPr lang="en-GB" dirty="0">
                <a:solidFill>
                  <a:srgbClr val="F14C46"/>
                </a:solidFill>
              </a:rPr>
              <a:t>£7,000 </a:t>
            </a:r>
            <a:r>
              <a:rPr lang="en-GB" dirty="0"/>
              <a:t>was agreed which would offer 14 women the chance to receive the grant. </a:t>
            </a:r>
          </a:p>
        </p:txBody>
      </p:sp>
      <p:sp>
        <p:nvSpPr>
          <p:cNvPr id="8" name="Rectangle 7"/>
          <p:cNvSpPr/>
          <p:nvPr/>
        </p:nvSpPr>
        <p:spPr>
          <a:xfrm>
            <a:off x="611560" y="4305870"/>
            <a:ext cx="7776864" cy="923330"/>
          </a:xfrm>
          <a:prstGeom prst="rect">
            <a:avLst/>
          </a:prstGeom>
          <a:solidFill>
            <a:schemeClr val="bg1">
              <a:lumMod val="85000"/>
              <a:alpha val="70000"/>
            </a:schemeClr>
          </a:solidFill>
        </p:spPr>
        <p:txBody>
          <a:bodyPr wrap="square">
            <a:spAutoFit/>
          </a:bodyPr>
          <a:lstStyle/>
          <a:p>
            <a:r>
              <a:rPr lang="en-GB" dirty="0" smtClean="0"/>
              <a:t>There </a:t>
            </a:r>
            <a:r>
              <a:rPr lang="en-GB" dirty="0"/>
              <a:t>were </a:t>
            </a:r>
            <a:r>
              <a:rPr lang="en-GB" dirty="0" smtClean="0"/>
              <a:t>14 </a:t>
            </a:r>
            <a:r>
              <a:rPr lang="en-GB" dirty="0"/>
              <a:t>applicants for the grant and </a:t>
            </a:r>
            <a:r>
              <a:rPr lang="en-GB" dirty="0"/>
              <a:t>1</a:t>
            </a:r>
            <a:r>
              <a:rPr lang="en-GB" dirty="0" smtClean="0"/>
              <a:t> </a:t>
            </a:r>
            <a:r>
              <a:rPr lang="en-GB" dirty="0"/>
              <a:t>of these were from general needs </a:t>
            </a:r>
            <a:r>
              <a:rPr lang="en-GB" dirty="0" smtClean="0"/>
              <a:t>residents and 13 were from </a:t>
            </a:r>
            <a:r>
              <a:rPr lang="en-GB" dirty="0"/>
              <a:t>S</a:t>
            </a:r>
            <a:r>
              <a:rPr lang="en-GB" dirty="0" smtClean="0"/>
              <a:t>upported Housing. There were 5 less applicants than last year and a disappointing drop from general needs residents</a:t>
            </a:r>
            <a:endParaRPr lang="en-GB" dirty="0"/>
          </a:p>
        </p:txBody>
      </p:sp>
      <p:sp>
        <p:nvSpPr>
          <p:cNvPr id="9" name="Rectangle 8"/>
          <p:cNvSpPr/>
          <p:nvPr/>
        </p:nvSpPr>
        <p:spPr>
          <a:xfrm>
            <a:off x="611560" y="5518973"/>
            <a:ext cx="7776864" cy="646331"/>
          </a:xfrm>
          <a:prstGeom prst="rect">
            <a:avLst/>
          </a:prstGeom>
          <a:solidFill>
            <a:schemeClr val="bg1">
              <a:lumMod val="85000"/>
              <a:alpha val="70000"/>
            </a:schemeClr>
          </a:solidFill>
        </p:spPr>
        <p:txBody>
          <a:bodyPr wrap="square">
            <a:spAutoFit/>
          </a:bodyPr>
          <a:lstStyle/>
          <a:p>
            <a:r>
              <a:rPr lang="en-GB" dirty="0"/>
              <a:t>The average age of applicants </a:t>
            </a:r>
            <a:r>
              <a:rPr lang="en-GB" dirty="0" smtClean="0"/>
              <a:t>was </a:t>
            </a:r>
            <a:r>
              <a:rPr lang="en-GB" dirty="0" smtClean="0"/>
              <a:t>34. </a:t>
            </a:r>
            <a:r>
              <a:rPr lang="en-GB" dirty="0"/>
              <a:t>The youngest applicant </a:t>
            </a:r>
            <a:r>
              <a:rPr lang="en-GB" dirty="0" smtClean="0"/>
              <a:t>was </a:t>
            </a:r>
            <a:r>
              <a:rPr lang="en-GB" dirty="0" smtClean="0"/>
              <a:t>25</a:t>
            </a:r>
            <a:r>
              <a:rPr lang="en-GB" dirty="0" smtClean="0"/>
              <a:t> </a:t>
            </a:r>
            <a:r>
              <a:rPr lang="en-GB" dirty="0"/>
              <a:t>and the oldest </a:t>
            </a:r>
            <a:r>
              <a:rPr lang="en-GB" dirty="0" smtClean="0"/>
              <a:t>was </a:t>
            </a:r>
            <a:r>
              <a:rPr lang="en-GB" dirty="0" smtClean="0"/>
              <a:t>49</a:t>
            </a:r>
            <a:r>
              <a:rPr lang="en-GB" dirty="0" smtClean="0"/>
              <a:t>. </a:t>
            </a:r>
            <a:endParaRPr lang="en-GB" dirty="0"/>
          </a:p>
        </p:txBody>
      </p:sp>
    </p:spTree>
    <p:extLst>
      <p:ext uri="{BB962C8B-B14F-4D97-AF65-F5344CB8AC3E}">
        <p14:creationId xmlns:p14="http://schemas.microsoft.com/office/powerpoint/2010/main" val="1880105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393DFB6-41FF-4B7D-9CFF-2D70E932DC39}" type="slidenum">
              <a:rPr lang="en-GB" smtClean="0"/>
              <a:t>15</a:t>
            </a:fld>
            <a:endParaRPr lang="en-GB"/>
          </a:p>
        </p:txBody>
      </p:sp>
      <p:sp>
        <p:nvSpPr>
          <p:cNvPr id="4" name="Rectangle 3"/>
          <p:cNvSpPr/>
          <p:nvPr/>
        </p:nvSpPr>
        <p:spPr>
          <a:xfrm>
            <a:off x="619172" y="548680"/>
            <a:ext cx="5014844" cy="353943"/>
          </a:xfrm>
          <a:prstGeom prst="rect">
            <a:avLst/>
          </a:prstGeom>
        </p:spPr>
        <p:txBody>
          <a:bodyPr wrap="square">
            <a:spAutoFit/>
          </a:bodyPr>
          <a:lstStyle/>
          <a:p>
            <a:r>
              <a:rPr lang="en-GB" sz="1700" dirty="0"/>
              <a:t> </a:t>
            </a:r>
            <a:r>
              <a:rPr lang="en-GB" sz="1700" dirty="0" smtClean="0"/>
              <a:t>Grants </a:t>
            </a:r>
            <a:r>
              <a:rPr lang="en-GB" sz="1700" dirty="0"/>
              <a:t>were awarded for the following uses</a:t>
            </a:r>
            <a:r>
              <a:rPr lang="en-GB" sz="1700" dirty="0" smtClean="0"/>
              <a:t>:</a:t>
            </a:r>
            <a:endParaRPr lang="en-GB" sz="1700" dirty="0"/>
          </a:p>
        </p:txBody>
      </p:sp>
      <p:sp>
        <p:nvSpPr>
          <p:cNvPr id="5" name="Rectangle 4"/>
          <p:cNvSpPr/>
          <p:nvPr/>
        </p:nvSpPr>
        <p:spPr>
          <a:xfrm>
            <a:off x="672772" y="4087681"/>
            <a:ext cx="4774424" cy="584775"/>
          </a:xfrm>
          <a:prstGeom prst="rect">
            <a:avLst/>
          </a:prstGeom>
        </p:spPr>
        <p:txBody>
          <a:bodyPr wrap="square">
            <a:spAutoFit/>
          </a:bodyPr>
          <a:lstStyle/>
          <a:p>
            <a:r>
              <a:rPr lang="en-GB" sz="1600" dirty="0"/>
              <a:t>The above items total </a:t>
            </a:r>
            <a:r>
              <a:rPr lang="en-GB" sz="1600" dirty="0" smtClean="0">
                <a:solidFill>
                  <a:srgbClr val="FF0000"/>
                </a:solidFill>
              </a:rPr>
              <a:t>£</a:t>
            </a:r>
            <a:r>
              <a:rPr lang="en-GB" sz="1600" dirty="0" smtClean="0">
                <a:solidFill>
                  <a:srgbClr val="FF0000"/>
                </a:solidFill>
              </a:rPr>
              <a:t>5,987</a:t>
            </a:r>
            <a:r>
              <a:rPr lang="en-GB" sz="1600" dirty="0" smtClean="0">
                <a:solidFill>
                  <a:srgbClr val="FF0000"/>
                </a:solidFill>
              </a:rPr>
              <a:t> </a:t>
            </a:r>
            <a:r>
              <a:rPr lang="en-GB" sz="1600" dirty="0"/>
              <a:t>for this financial year. </a:t>
            </a:r>
            <a:r>
              <a:rPr lang="en-GB" sz="1600" dirty="0" smtClean="0"/>
              <a:t>All </a:t>
            </a:r>
            <a:r>
              <a:rPr lang="en-GB" sz="1600" dirty="0"/>
              <a:t>tenants bar </a:t>
            </a:r>
            <a:r>
              <a:rPr lang="en-GB" sz="1600" dirty="0" smtClean="0"/>
              <a:t>2 </a:t>
            </a:r>
            <a:r>
              <a:rPr lang="en-GB" sz="1600" dirty="0"/>
              <a:t>applied for the full </a:t>
            </a:r>
            <a:r>
              <a:rPr lang="en-GB" sz="1600" dirty="0">
                <a:solidFill>
                  <a:srgbClr val="FF0000"/>
                </a:solidFill>
              </a:rPr>
              <a:t>£500 </a:t>
            </a:r>
            <a:r>
              <a:rPr lang="en-GB" sz="1600" dirty="0"/>
              <a:t>or more. </a:t>
            </a:r>
            <a:endParaRPr lang="en-GB" sz="1600" dirty="0" smtClean="0"/>
          </a:p>
        </p:txBody>
      </p:sp>
      <p:sp>
        <p:nvSpPr>
          <p:cNvPr id="6" name="Rectangle 5"/>
          <p:cNvSpPr/>
          <p:nvPr/>
        </p:nvSpPr>
        <p:spPr>
          <a:xfrm>
            <a:off x="1115616" y="1052736"/>
            <a:ext cx="7344816" cy="338554"/>
          </a:xfrm>
          <a:prstGeom prst="rect">
            <a:avLst/>
          </a:prstGeom>
        </p:spPr>
        <p:txBody>
          <a:bodyPr wrap="square">
            <a:spAutoFit/>
          </a:bodyPr>
          <a:lstStyle/>
          <a:p>
            <a:pPr lvl="0"/>
            <a:r>
              <a:rPr lang="en-GB" sz="1600" dirty="0" err="1"/>
              <a:t>HfW</a:t>
            </a:r>
            <a:r>
              <a:rPr lang="en-GB" sz="1600" dirty="0"/>
              <a:t> paid course fees for 5 </a:t>
            </a:r>
            <a:r>
              <a:rPr lang="en-GB" sz="1600" dirty="0" smtClean="0"/>
              <a:t>people</a:t>
            </a:r>
            <a:endParaRPr lang="en-GB" sz="1600" dirty="0"/>
          </a:p>
        </p:txBody>
      </p:sp>
      <p:pic>
        <p:nvPicPr>
          <p:cNvPr id="1026" name="Picture 2" descr="http://www.iconsdb.com/icons/preview/red/british-pound-xx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352" y="1123584"/>
            <a:ext cx="212247" cy="2122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abbotpacific.com/wp-content/uploads/2015/02/Laptop-Icon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717" y="1579907"/>
            <a:ext cx="259741" cy="1882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1.ebaystatic.com/d/l225/m/m0vJzhLMvdb4-8NdtL8jPt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772" y="2378346"/>
            <a:ext cx="422875" cy="422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iconsdb.com/icons/preview/red/bus-xx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0683" y="1957482"/>
            <a:ext cx="208468" cy="2084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iconsdb.com/icons/preview/red/pencil-xx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819" y="3052607"/>
            <a:ext cx="242808" cy="24280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19554" y="1512590"/>
            <a:ext cx="6912768" cy="338554"/>
          </a:xfrm>
          <a:prstGeom prst="rect">
            <a:avLst/>
          </a:prstGeom>
        </p:spPr>
        <p:txBody>
          <a:bodyPr wrap="square">
            <a:spAutoFit/>
          </a:bodyPr>
          <a:lstStyle/>
          <a:p>
            <a:pPr lvl="0"/>
            <a:r>
              <a:rPr lang="en-GB" sz="1600" dirty="0" smtClean="0"/>
              <a:t>5</a:t>
            </a:r>
            <a:r>
              <a:rPr lang="en-GB" sz="1600" dirty="0" smtClean="0"/>
              <a:t> </a:t>
            </a:r>
            <a:r>
              <a:rPr lang="en-GB" sz="1600" dirty="0"/>
              <a:t>people received laptops with suitable </a:t>
            </a:r>
            <a:r>
              <a:rPr lang="en-GB" sz="1600" dirty="0" smtClean="0"/>
              <a:t>software</a:t>
            </a:r>
            <a:endParaRPr lang="en-GB" sz="1600" dirty="0"/>
          </a:p>
        </p:txBody>
      </p:sp>
      <p:sp>
        <p:nvSpPr>
          <p:cNvPr id="8" name="Rectangle 7"/>
          <p:cNvSpPr/>
          <p:nvPr/>
        </p:nvSpPr>
        <p:spPr>
          <a:xfrm>
            <a:off x="1115616" y="1892439"/>
            <a:ext cx="4572000" cy="338554"/>
          </a:xfrm>
          <a:prstGeom prst="rect">
            <a:avLst/>
          </a:prstGeom>
        </p:spPr>
        <p:txBody>
          <a:bodyPr>
            <a:spAutoFit/>
          </a:bodyPr>
          <a:lstStyle/>
          <a:p>
            <a:pPr lvl="0"/>
            <a:r>
              <a:rPr lang="en-GB" sz="1600" dirty="0"/>
              <a:t>1</a:t>
            </a:r>
            <a:r>
              <a:rPr lang="en-GB" sz="1600" dirty="0" smtClean="0"/>
              <a:t> </a:t>
            </a:r>
            <a:r>
              <a:rPr lang="en-GB" sz="1600" dirty="0"/>
              <a:t>people received help with travel costs </a:t>
            </a:r>
          </a:p>
        </p:txBody>
      </p:sp>
      <p:sp>
        <p:nvSpPr>
          <p:cNvPr id="9" name="Rectangle 8"/>
          <p:cNvSpPr/>
          <p:nvPr/>
        </p:nvSpPr>
        <p:spPr>
          <a:xfrm>
            <a:off x="1095647" y="2388522"/>
            <a:ext cx="4259572" cy="584775"/>
          </a:xfrm>
          <a:prstGeom prst="rect">
            <a:avLst/>
          </a:prstGeom>
        </p:spPr>
        <p:txBody>
          <a:bodyPr wrap="square">
            <a:spAutoFit/>
          </a:bodyPr>
          <a:lstStyle/>
          <a:p>
            <a:pPr lvl="0"/>
            <a:r>
              <a:rPr lang="en-GB" sz="1600" dirty="0"/>
              <a:t>4 people received suitable clothing for interviews or a new </a:t>
            </a:r>
            <a:r>
              <a:rPr lang="en-GB" sz="1600" dirty="0" smtClean="0"/>
              <a:t>job</a:t>
            </a:r>
            <a:endParaRPr lang="en-GB" sz="1600" dirty="0"/>
          </a:p>
        </p:txBody>
      </p:sp>
      <p:sp>
        <p:nvSpPr>
          <p:cNvPr id="10" name="Rectangle 9"/>
          <p:cNvSpPr/>
          <p:nvPr/>
        </p:nvSpPr>
        <p:spPr>
          <a:xfrm>
            <a:off x="1115616" y="3026640"/>
            <a:ext cx="4331580" cy="830997"/>
          </a:xfrm>
          <a:prstGeom prst="rect">
            <a:avLst/>
          </a:prstGeom>
        </p:spPr>
        <p:txBody>
          <a:bodyPr wrap="square">
            <a:spAutoFit/>
          </a:bodyPr>
          <a:lstStyle/>
          <a:p>
            <a:pPr lvl="0"/>
            <a:r>
              <a:rPr lang="en-GB" sz="1600" dirty="0"/>
              <a:t>5 people received equipment which included </a:t>
            </a:r>
            <a:r>
              <a:rPr lang="en-GB" sz="1600" dirty="0" smtClean="0"/>
              <a:t>books, specialist uniforms and cleaning equipment for a cleaning business start-up</a:t>
            </a:r>
            <a:endParaRPr lang="en-GB" sz="1600" dirty="0"/>
          </a:p>
        </p:txBody>
      </p:sp>
      <p:sp>
        <p:nvSpPr>
          <p:cNvPr id="11" name="TextBox 10"/>
          <p:cNvSpPr txBox="1"/>
          <p:nvPr/>
        </p:nvSpPr>
        <p:spPr>
          <a:xfrm>
            <a:off x="672772" y="5517232"/>
            <a:ext cx="4961244" cy="646331"/>
          </a:xfrm>
          <a:prstGeom prst="rect">
            <a:avLst/>
          </a:prstGeom>
          <a:noFill/>
        </p:spPr>
        <p:txBody>
          <a:bodyPr wrap="square" rtlCol="0">
            <a:spAutoFit/>
          </a:bodyPr>
          <a:lstStyle/>
          <a:p>
            <a:r>
              <a:rPr lang="en-GB" dirty="0"/>
              <a:t>From the figures obtained we know that the </a:t>
            </a:r>
            <a:r>
              <a:rPr lang="en-GB" dirty="0" smtClean="0"/>
              <a:t>grant </a:t>
            </a:r>
            <a:r>
              <a:rPr lang="en-GB" dirty="0"/>
              <a:t>is </a:t>
            </a:r>
            <a:r>
              <a:rPr lang="en-GB" dirty="0" smtClean="0"/>
              <a:t>working </a:t>
            </a:r>
            <a:r>
              <a:rPr lang="en-GB" dirty="0"/>
              <a:t>well and </a:t>
            </a:r>
            <a:r>
              <a:rPr lang="en-GB" dirty="0" smtClean="0"/>
              <a:t>is </a:t>
            </a:r>
            <a:r>
              <a:rPr lang="en-GB" i="1" dirty="0" smtClean="0">
                <a:solidFill>
                  <a:srgbClr val="F14C46"/>
                </a:solidFill>
              </a:rPr>
              <a:t>opening </a:t>
            </a:r>
            <a:r>
              <a:rPr lang="en-GB" i="1" dirty="0">
                <a:solidFill>
                  <a:srgbClr val="F14C46"/>
                </a:solidFill>
              </a:rPr>
              <a:t>doors for women. </a:t>
            </a:r>
          </a:p>
        </p:txBody>
      </p:sp>
      <p:pic>
        <p:nvPicPr>
          <p:cNvPr id="1035" name="Picture 11" descr="C:\Users\beths\AppData\Local\Microsoft\Windows\Temporary Internet Files\Content.IE5\S2XMUKIC\24112041379_765d9e2128_b.jpg"/>
          <p:cNvPicPr>
            <a:picLocks noChangeAspect="1" noChangeArrowheads="1"/>
          </p:cNvPicPr>
          <p:nvPr/>
        </p:nvPicPr>
        <p:blipFill rotWithShape="1">
          <a:blip r:embed="rId7">
            <a:extLst>
              <a:ext uri="{28A0092B-C50C-407E-A947-70E740481C1C}">
                <a14:useLocalDpi xmlns:a14="http://schemas.microsoft.com/office/drawing/2010/main" val="0"/>
              </a:ext>
            </a:extLst>
          </a:blip>
          <a:srcRect l="13773" r="13957"/>
          <a:stretch/>
        </p:blipFill>
        <p:spPr bwMode="auto">
          <a:xfrm>
            <a:off x="5838202" y="13138"/>
            <a:ext cx="3305798"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1556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Photographs\HFW location shots\john pics\Around Campden Hill Square\_MG_682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882" r="228"/>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65930" y="1484784"/>
            <a:ext cx="8003232" cy="4154984"/>
          </a:xfrm>
          <a:prstGeom prst="rect">
            <a:avLst/>
          </a:prstGeom>
          <a:solidFill>
            <a:schemeClr val="bg1">
              <a:lumMod val="85000"/>
              <a:alpha val="70000"/>
            </a:schemeClr>
          </a:solidFill>
        </p:spPr>
        <p:txBody>
          <a:bodyPr wrap="square">
            <a:spAutoFit/>
          </a:bodyPr>
          <a:lstStyle/>
          <a:p>
            <a:r>
              <a:rPr lang="en-GB" sz="1100" dirty="0"/>
              <a:t>Jennifer came to Housing for Women just over a year ago, after fleeing domestic abuse at the hands of her husband. </a:t>
            </a:r>
            <a:br>
              <a:rPr lang="en-GB" sz="1100" dirty="0"/>
            </a:br>
            <a:r>
              <a:rPr lang="en-GB" sz="1100" dirty="0"/>
              <a:t/>
            </a:r>
            <a:br>
              <a:rPr lang="en-GB" sz="1100" dirty="0"/>
            </a:br>
            <a:r>
              <a:rPr lang="en-GB" sz="1100" dirty="0"/>
              <a:t>Jennifer was brought over to England by her husband from Mauritius. Knowing little about the country she was forced to leave behind her career in the hospitality sector, her family and her friends. She left behind the life she had made for herself because her husband promised they would live happily together in the UK and he would provide her with everything she needed. </a:t>
            </a:r>
            <a:br>
              <a:rPr lang="en-GB" sz="1100" dirty="0"/>
            </a:br>
            <a:r>
              <a:rPr lang="en-GB" sz="1100" dirty="0"/>
              <a:t>Unfortunately, the promises Jennifer's husband made her did not come to fruition, but instead she was held captive in her house, not being allowed to leave or learn more about the new country she was now meant to call home. </a:t>
            </a:r>
            <a:br>
              <a:rPr lang="en-GB" sz="1100" dirty="0"/>
            </a:br>
            <a:r>
              <a:rPr lang="en-GB" sz="1100" dirty="0"/>
              <a:t/>
            </a:r>
            <a:br>
              <a:rPr lang="en-GB" sz="1100" dirty="0"/>
            </a:br>
            <a:r>
              <a:rPr lang="en-GB" sz="1100" dirty="0"/>
              <a:t>Jennifer faced many hardships at the hands of her husband. He was emotionally manipulative, controlling and threatening. He would tell her how he had spent nights with other women and would criticise her appearance to demonstrate his power and dissolve her confidence. </a:t>
            </a:r>
            <a:br>
              <a:rPr lang="en-GB" sz="1100" dirty="0"/>
            </a:br>
            <a:r>
              <a:rPr lang="en-GB" sz="1100" dirty="0"/>
              <a:t>Daily routines for Jennifer included being kept financially dependent on her husband and isolated from her family back home. Jennifer's husband was not the only one who was domestically abusive towards her but his family too would control her behaviour and social interactions, all whilst berating her and approving and encouraging her husband’s abuse. </a:t>
            </a:r>
            <a:br>
              <a:rPr lang="en-GB" sz="1100" dirty="0"/>
            </a:br>
            <a:r>
              <a:rPr lang="en-GB" sz="1100" dirty="0"/>
              <a:t/>
            </a:r>
            <a:br>
              <a:rPr lang="en-GB" sz="1100" dirty="0"/>
            </a:br>
            <a:r>
              <a:rPr lang="en-GB" sz="1100" dirty="0"/>
              <a:t>It was not until Jennifer fell pregnant with her second child did she consider herself a survivor of domestic abuse. It was a midwife who spotted signs of abusive behaviour and informed her of social services who then directed her to Housing for Women. </a:t>
            </a:r>
            <a:br>
              <a:rPr lang="en-GB" sz="1100" dirty="0"/>
            </a:br>
            <a:r>
              <a:rPr lang="en-GB" sz="1100" dirty="0"/>
              <a:t>Jennifer made the brave decision to leave the house in which her life had been made unbearable after her husband laid hands on her eldest child. She packed up with a new baby in her arms and toddler by her side and was welcomed with love and support at one of our refuges. </a:t>
            </a:r>
            <a:br>
              <a:rPr lang="en-GB" sz="1100" dirty="0"/>
            </a:br>
            <a:r>
              <a:rPr lang="en-GB" sz="1100" dirty="0"/>
              <a:t/>
            </a:r>
            <a:br>
              <a:rPr lang="en-GB" sz="1100" dirty="0"/>
            </a:br>
            <a:r>
              <a:rPr lang="en-GB" sz="1100" dirty="0"/>
              <a:t>Jennifer received counselling and therapy, as did her children and began to rebuild her confidence and self-esteem. She speaks fondly of the refuge and the staff that helped her and continue to do so.</a:t>
            </a:r>
            <a:br>
              <a:rPr lang="en-GB" sz="1100" dirty="0"/>
            </a:br>
            <a:r>
              <a:rPr lang="en-GB" sz="1100" dirty="0"/>
              <a:t>Jennifer now has her own home for herself and her children where they are making happy memories. Jennifer </a:t>
            </a:r>
            <a:r>
              <a:rPr lang="en-GB" sz="1100" dirty="0" smtClean="0"/>
              <a:t>says:</a:t>
            </a:r>
            <a:endParaRPr lang="en-GB" sz="1200" dirty="0"/>
          </a:p>
        </p:txBody>
      </p:sp>
      <p:sp>
        <p:nvSpPr>
          <p:cNvPr id="2" name="Slide Number Placeholder 1"/>
          <p:cNvSpPr>
            <a:spLocks noGrp="1"/>
          </p:cNvSpPr>
          <p:nvPr>
            <p:ph type="sldNum" sz="quarter" idx="12"/>
          </p:nvPr>
        </p:nvSpPr>
        <p:spPr/>
        <p:txBody>
          <a:bodyPr/>
          <a:lstStyle/>
          <a:p>
            <a:fld id="{C393DFB6-41FF-4B7D-9CFF-2D70E932DC39}" type="slidenum">
              <a:rPr lang="en-GB" smtClean="0"/>
              <a:t>16</a:t>
            </a:fld>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87284" y="1114705"/>
            <a:ext cx="8117164" cy="82047"/>
          </a:xfrm>
          <a:prstGeom prst="rect">
            <a:avLst/>
          </a:prstGeom>
          <a:noFill/>
        </p:spPr>
      </p:pic>
      <p:sp>
        <p:nvSpPr>
          <p:cNvPr id="10" name="Title 1"/>
          <p:cNvSpPr txBox="1">
            <a:spLocks/>
          </p:cNvSpPr>
          <p:nvPr/>
        </p:nvSpPr>
        <p:spPr>
          <a:xfrm>
            <a:off x="452746" y="250650"/>
            <a:ext cx="8229600" cy="100922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solidFill>
                  <a:schemeClr val="bg1"/>
                </a:solidFill>
                <a:effectLst>
                  <a:outerShdw blurRad="38100" dist="38100" dir="2700000" algn="tl">
                    <a:srgbClr val="000000">
                      <a:alpha val="43137"/>
                    </a:srgbClr>
                  </a:outerShdw>
                </a:effectLst>
              </a:rPr>
              <a:t>Jennifer's Story</a:t>
            </a:r>
            <a:endParaRPr lang="en-GB"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1043608" y="5734997"/>
            <a:ext cx="6840760" cy="646331"/>
          </a:xfrm>
          <a:prstGeom prst="rect">
            <a:avLst/>
          </a:prstGeom>
          <a:solidFill>
            <a:schemeClr val="bg1">
              <a:lumMod val="85000"/>
              <a:alpha val="70000"/>
            </a:schemeClr>
          </a:solidFill>
        </p:spPr>
        <p:txBody>
          <a:bodyPr wrap="square">
            <a:spAutoFit/>
          </a:bodyPr>
          <a:lstStyle/>
          <a:p>
            <a:pPr algn="ctr"/>
            <a:r>
              <a:rPr lang="en-GB" dirty="0" smtClean="0">
                <a:solidFill>
                  <a:srgbClr val="F14C46"/>
                </a:solidFill>
                <a:effectLst>
                  <a:outerShdw blurRad="38100" dist="38100" dir="2700000" algn="tl">
                    <a:srgbClr val="000000">
                      <a:alpha val="43137"/>
                    </a:srgbClr>
                  </a:outerShdw>
                </a:effectLst>
              </a:rPr>
              <a:t>“I look at myself in the mirror and I am worthy. I am happy. I am strong. I survived.”</a:t>
            </a:r>
            <a:endParaRPr lang="en-GB" dirty="0">
              <a:solidFill>
                <a:srgbClr val="F14C4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10589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5"/>
          <p:cNvSpPr txBox="1"/>
          <p:nvPr/>
        </p:nvSpPr>
        <p:spPr>
          <a:xfrm>
            <a:off x="341274" y="4024629"/>
            <a:ext cx="3533775" cy="2435225"/>
          </a:xfrm>
          <a:prstGeom prst="rect">
            <a:avLst/>
          </a:prstGeom>
          <a:noFill/>
        </p:spPr>
        <p:txBody>
          <a:bodyPr wrap="square" rtlCol="0">
            <a:spAutoFit/>
          </a:bodyPr>
          <a:lstStyle/>
          <a:p>
            <a:pPr>
              <a:lnSpc>
                <a:spcPct val="140000"/>
              </a:lnSpc>
              <a:spcAft>
                <a:spcPts val="0"/>
              </a:spcAft>
            </a:pPr>
            <a:r>
              <a:rPr lang="en-GB" sz="1800" kern="1200" dirty="0">
                <a:solidFill>
                  <a:srgbClr val="000000"/>
                </a:solidFill>
                <a:effectLst/>
                <a:latin typeface="Calibri"/>
                <a:ea typeface="Times New Roman"/>
              </a:rPr>
              <a:t>	Email</a:t>
            </a:r>
            <a:br>
              <a:rPr lang="en-GB" sz="1800" kern="1200" dirty="0">
                <a:solidFill>
                  <a:srgbClr val="000000"/>
                </a:solidFill>
                <a:effectLst/>
                <a:latin typeface="Calibri"/>
                <a:ea typeface="Times New Roman"/>
              </a:rPr>
            </a:br>
            <a:r>
              <a:rPr lang="en-GB" sz="1800" kern="1200" dirty="0">
                <a:solidFill>
                  <a:srgbClr val="000000"/>
                </a:solidFill>
                <a:effectLst/>
                <a:latin typeface="Calibri"/>
                <a:ea typeface="Times New Roman"/>
              </a:rPr>
              <a:t>	</a:t>
            </a:r>
            <a:r>
              <a:rPr lang="en-GB" sz="1800" kern="1200" dirty="0" smtClean="0">
                <a:solidFill>
                  <a:srgbClr val="000000"/>
                </a:solidFill>
                <a:effectLst/>
                <a:latin typeface="Calibri"/>
                <a:ea typeface="Times New Roman"/>
              </a:rPr>
              <a:t>Facebook</a:t>
            </a:r>
            <a:r>
              <a:rPr lang="en-GB" sz="1800" kern="1200" dirty="0">
                <a:solidFill>
                  <a:srgbClr val="000000"/>
                </a:solidFill>
                <a:effectLst/>
                <a:latin typeface="Calibri"/>
                <a:ea typeface="Times New Roman"/>
              </a:rPr>
              <a:t/>
            </a:r>
            <a:br>
              <a:rPr lang="en-GB" sz="1800" kern="1200" dirty="0">
                <a:solidFill>
                  <a:srgbClr val="000000"/>
                </a:solidFill>
                <a:effectLst/>
                <a:latin typeface="Calibri"/>
                <a:ea typeface="Times New Roman"/>
              </a:rPr>
            </a:br>
            <a:r>
              <a:rPr lang="en-GB" sz="1800" kern="1200" dirty="0">
                <a:solidFill>
                  <a:srgbClr val="000000"/>
                </a:solidFill>
                <a:effectLst/>
                <a:latin typeface="Calibri"/>
                <a:ea typeface="Times New Roman"/>
              </a:rPr>
              <a:t>	Photos</a:t>
            </a:r>
            <a:br>
              <a:rPr lang="en-GB" sz="1800" kern="1200" dirty="0">
                <a:solidFill>
                  <a:srgbClr val="000000"/>
                </a:solidFill>
                <a:effectLst/>
                <a:latin typeface="Calibri"/>
                <a:ea typeface="Times New Roman"/>
              </a:rPr>
            </a:br>
            <a:r>
              <a:rPr lang="en-GB" sz="1800" kern="1200" dirty="0">
                <a:solidFill>
                  <a:srgbClr val="000000"/>
                </a:solidFill>
                <a:effectLst/>
                <a:latin typeface="Calibri"/>
                <a:ea typeface="Times New Roman"/>
              </a:rPr>
              <a:t>	Pension information</a:t>
            </a:r>
            <a:br>
              <a:rPr lang="en-GB" sz="1800" kern="1200" dirty="0">
                <a:solidFill>
                  <a:srgbClr val="000000"/>
                </a:solidFill>
                <a:effectLst/>
                <a:latin typeface="Calibri"/>
                <a:ea typeface="Times New Roman"/>
              </a:rPr>
            </a:br>
            <a:r>
              <a:rPr lang="en-GB" sz="1800" kern="1200" dirty="0">
                <a:solidFill>
                  <a:srgbClr val="000000"/>
                </a:solidFill>
                <a:effectLst/>
                <a:latin typeface="Calibri"/>
                <a:ea typeface="Times New Roman"/>
              </a:rPr>
              <a:t>	Making enquiries</a:t>
            </a:r>
            <a:br>
              <a:rPr lang="en-GB" sz="1800" kern="1200" dirty="0">
                <a:solidFill>
                  <a:srgbClr val="000000"/>
                </a:solidFill>
                <a:effectLst/>
                <a:latin typeface="Calibri"/>
                <a:ea typeface="Times New Roman"/>
              </a:rPr>
            </a:br>
            <a:r>
              <a:rPr lang="en-GB" sz="1800" kern="1200" dirty="0">
                <a:solidFill>
                  <a:srgbClr val="000000"/>
                </a:solidFill>
                <a:effectLst/>
                <a:latin typeface="Calibri"/>
                <a:ea typeface="Times New Roman"/>
              </a:rPr>
              <a:t>	Reading the newspaper</a:t>
            </a:r>
            <a:endParaRPr lang="en-GB" sz="1200" dirty="0">
              <a:effectLst/>
              <a:latin typeface="Times New Roman"/>
              <a:ea typeface="Times New Roman"/>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485" t="9418" r="15853"/>
          <a:stretch/>
        </p:blipFill>
        <p:spPr bwMode="auto">
          <a:xfrm>
            <a:off x="5444550" y="188640"/>
            <a:ext cx="3609211" cy="6552728"/>
          </a:xfrm>
          <a:prstGeom prst="rect">
            <a:avLst/>
          </a:prstGeom>
          <a:noFill/>
          <a:ln>
            <a:noFill/>
          </a:ln>
          <a:effectLst>
            <a:softEdge rad="1016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67544" y="115521"/>
            <a:ext cx="8229600" cy="1143000"/>
          </a:xfrm>
        </p:spPr>
        <p:txBody>
          <a:bodyPr/>
          <a:lstStyle/>
          <a:p>
            <a:pPr algn="l"/>
            <a:r>
              <a:rPr lang="en-GB" dirty="0" smtClean="0">
                <a:effectLst>
                  <a:outerShdw blurRad="38100" dist="38100" dir="2700000" algn="tl">
                    <a:srgbClr val="000000">
                      <a:alpha val="43137"/>
                    </a:srgbClr>
                  </a:outerShdw>
                </a:effectLst>
              </a:rPr>
              <a:t>Online Activity</a:t>
            </a:r>
            <a:endParaRPr lang="en-GB"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C393DFB6-41FF-4B7D-9CFF-2D70E932DC39}" type="slidenum">
              <a:rPr lang="en-GB" smtClean="0">
                <a:solidFill>
                  <a:schemeClr val="bg1"/>
                </a:solidFill>
              </a:rPr>
              <a:t>17</a:t>
            </a:fld>
            <a:endParaRPr lang="en-GB"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539552" y="1112988"/>
            <a:ext cx="4824536" cy="83764"/>
          </a:xfrm>
          <a:prstGeom prst="rect">
            <a:avLst/>
          </a:prstGeom>
        </p:spPr>
      </p:pic>
      <p:sp>
        <p:nvSpPr>
          <p:cNvPr id="5" name="TextBox 4"/>
          <p:cNvSpPr txBox="1"/>
          <p:nvPr/>
        </p:nvSpPr>
        <p:spPr>
          <a:xfrm>
            <a:off x="539552" y="1332715"/>
            <a:ext cx="4752528" cy="2585323"/>
          </a:xfrm>
          <a:prstGeom prst="rect">
            <a:avLst/>
          </a:prstGeom>
          <a:noFill/>
        </p:spPr>
        <p:txBody>
          <a:bodyPr wrap="square" rtlCol="0">
            <a:spAutoFit/>
          </a:bodyPr>
          <a:lstStyle/>
          <a:p>
            <a:r>
              <a:rPr lang="en-GB" dirty="0" smtClean="0"/>
              <a:t>With </a:t>
            </a:r>
            <a:r>
              <a:rPr lang="en-GB" dirty="0"/>
              <a:t>older tenants making up </a:t>
            </a:r>
            <a:r>
              <a:rPr lang="en-GB" dirty="0" smtClean="0"/>
              <a:t>a </a:t>
            </a:r>
            <a:r>
              <a:rPr lang="en-GB" dirty="0" smtClean="0">
                <a:solidFill>
                  <a:srgbClr val="F14C46"/>
                </a:solidFill>
              </a:rPr>
              <a:t>31% </a:t>
            </a:r>
            <a:r>
              <a:rPr lang="en-GB" dirty="0" smtClean="0"/>
              <a:t>of </a:t>
            </a:r>
            <a:r>
              <a:rPr lang="en-GB" dirty="0"/>
              <a:t>our </a:t>
            </a:r>
            <a:r>
              <a:rPr lang="en-GB" dirty="0" smtClean="0"/>
              <a:t>customers, </a:t>
            </a:r>
            <a:r>
              <a:rPr lang="en-GB" dirty="0"/>
              <a:t>it important to us that they do not feel left behind </a:t>
            </a:r>
            <a:r>
              <a:rPr lang="en-GB" dirty="0" smtClean="0"/>
              <a:t>in an increasingly technological </a:t>
            </a:r>
            <a:r>
              <a:rPr lang="en-GB" dirty="0"/>
              <a:t>based society. As Housing for Women look forward to improving our online resources it is </a:t>
            </a:r>
            <a:r>
              <a:rPr lang="en-GB" dirty="0" smtClean="0"/>
              <a:t>key that </a:t>
            </a:r>
            <a:r>
              <a:rPr lang="en-GB" dirty="0"/>
              <a:t>we take our service users along with us. </a:t>
            </a:r>
            <a:r>
              <a:rPr lang="en-GB" dirty="0" smtClean="0"/>
              <a:t>To achieve this 3 women between 65 and 80 were given </a:t>
            </a:r>
            <a:r>
              <a:rPr lang="en-GB" dirty="0" err="1" smtClean="0"/>
              <a:t>Breezie</a:t>
            </a:r>
            <a:r>
              <a:rPr lang="en-GB" dirty="0" smtClean="0"/>
              <a:t> tablets. The Older women tenants used them for amongst other things: </a:t>
            </a:r>
            <a:endParaRPr lang="en-GB" dirty="0"/>
          </a:p>
        </p:txBody>
      </p:sp>
      <p:pic>
        <p:nvPicPr>
          <p:cNvPr id="718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22" y="4077072"/>
            <a:ext cx="601721" cy="2361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9169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393DFB6-41FF-4B7D-9CFF-2D70E932DC39}" type="slidenum">
              <a:rPr lang="en-GB"/>
              <a:pPr/>
              <a:t>18</a:t>
            </a:fld>
            <a:endParaRPr lang="en-GB" dirty="0">
              <a:solidFill>
                <a:schemeClr val="tx1"/>
              </a:solidFill>
            </a:endParaRPr>
          </a:p>
        </p:txBody>
      </p:sp>
      <p:sp>
        <p:nvSpPr>
          <p:cNvPr id="8" name="TextBox 7"/>
          <p:cNvSpPr txBox="1"/>
          <p:nvPr/>
        </p:nvSpPr>
        <p:spPr>
          <a:xfrm>
            <a:off x="467544" y="404664"/>
            <a:ext cx="8208912" cy="2031325"/>
          </a:xfrm>
          <a:prstGeom prst="rect">
            <a:avLst/>
          </a:prstGeom>
          <a:noFill/>
        </p:spPr>
        <p:txBody>
          <a:bodyPr wrap="square" rtlCol="0">
            <a:spAutoFit/>
          </a:bodyPr>
          <a:lstStyle/>
          <a:p>
            <a:r>
              <a:rPr lang="en-GB" dirty="0" smtClean="0">
                <a:solidFill>
                  <a:srgbClr val="F14C46"/>
                </a:solidFill>
              </a:rPr>
              <a:t>100% </a:t>
            </a:r>
            <a:r>
              <a:rPr lang="en-GB" dirty="0" smtClean="0"/>
              <a:t>of the older women said that they had considered using this type of technology before they received their </a:t>
            </a:r>
            <a:r>
              <a:rPr lang="en-GB" dirty="0" err="1"/>
              <a:t>B</a:t>
            </a:r>
            <a:r>
              <a:rPr lang="en-GB" dirty="0" err="1" smtClean="0"/>
              <a:t>reezie</a:t>
            </a:r>
            <a:r>
              <a:rPr lang="en-GB" dirty="0" smtClean="0"/>
              <a:t> tablet. With one user saying that </a:t>
            </a:r>
            <a:r>
              <a:rPr lang="en-GB" i="1" dirty="0" smtClean="0">
                <a:solidFill>
                  <a:srgbClr val="F14C46"/>
                </a:solidFill>
              </a:rPr>
              <a:t>“cost was a big factor” </a:t>
            </a:r>
            <a:r>
              <a:rPr lang="en-GB" dirty="0" smtClean="0"/>
              <a:t>that was stopping her. </a:t>
            </a:r>
            <a:br>
              <a:rPr lang="en-GB" dirty="0" smtClean="0"/>
            </a:br>
            <a:r>
              <a:rPr lang="en-GB" dirty="0" smtClean="0"/>
              <a:t>Considering this, we have made a social impact- saving service users time, with use of the tablet and not having to find their own, along with providing the training on how to use it, with one service user saying that it was </a:t>
            </a:r>
            <a:r>
              <a:rPr lang="en-GB" i="1" dirty="0" smtClean="0">
                <a:solidFill>
                  <a:srgbClr val="F14C46"/>
                </a:solidFill>
              </a:rPr>
              <a:t>“even easier than expected [and she </a:t>
            </a:r>
            <a:r>
              <a:rPr lang="en-GB" i="1" dirty="0" smtClean="0">
                <a:solidFill>
                  <a:srgbClr val="E13624"/>
                </a:solidFill>
              </a:rPr>
              <a:t>is] getting better the more [she uses] it.”</a:t>
            </a:r>
            <a:endParaRPr lang="en-GB" i="1" dirty="0">
              <a:solidFill>
                <a:srgbClr val="E13624"/>
              </a:solidFill>
            </a:endParaRPr>
          </a:p>
        </p:txBody>
      </p:sp>
      <p:pic>
        <p:nvPicPr>
          <p:cNvPr id="8198"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r="3881"/>
          <a:stretch/>
        </p:blipFill>
        <p:spPr bwMode="auto">
          <a:xfrm>
            <a:off x="1139723" y="2701461"/>
            <a:ext cx="1560069" cy="2787752"/>
          </a:xfrm>
          <a:prstGeom prst="roundRect">
            <a:avLst>
              <a:gd name="adj" fmla="val 16667"/>
            </a:avLst>
          </a:prstGeom>
          <a:ln>
            <a:noFill/>
          </a:ln>
          <a:effectLst>
            <a:glow rad="139700">
              <a:schemeClr val="accent2">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81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2677823"/>
            <a:ext cx="1626756" cy="2768614"/>
          </a:xfrm>
          <a:prstGeom prst="roundRect">
            <a:avLst>
              <a:gd name="adj" fmla="val 16667"/>
            </a:avLst>
          </a:prstGeom>
          <a:ln>
            <a:noFill/>
          </a:ln>
          <a:effectLst>
            <a:glow rad="139700">
              <a:schemeClr val="accent2">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8201"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2802" t="2887" r="3925" b="4698"/>
          <a:stretch/>
        </p:blipFill>
        <p:spPr bwMode="auto">
          <a:xfrm>
            <a:off x="3275856" y="2668663"/>
            <a:ext cx="2238400" cy="2777774"/>
          </a:xfrm>
          <a:prstGeom prst="roundRect">
            <a:avLst>
              <a:gd name="adj" fmla="val 16667"/>
            </a:avLst>
          </a:prstGeom>
          <a:ln>
            <a:noFill/>
          </a:ln>
          <a:effectLst>
            <a:outerShdw blurRad="76200" dir="18900000" sy="23000" kx="-1200000" algn="bl" rotWithShape="0">
              <a:prstClr val="black">
                <a:alpha val="20000"/>
              </a:prst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9678" y="5788350"/>
            <a:ext cx="4426051" cy="865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5729" y="5954381"/>
            <a:ext cx="2162175"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56178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393DFB6-41FF-4B7D-9CFF-2D70E932DC39}" type="slidenum">
              <a:rPr lang="en-GB" smtClean="0"/>
              <a:t>19</a:t>
            </a:fld>
            <a:endParaRPr lang="en-GB" dirty="0"/>
          </a:p>
        </p:txBody>
      </p:sp>
      <p:sp>
        <p:nvSpPr>
          <p:cNvPr id="4" name="Rectangle 3"/>
          <p:cNvSpPr/>
          <p:nvPr/>
        </p:nvSpPr>
        <p:spPr>
          <a:xfrm>
            <a:off x="643140" y="5715509"/>
            <a:ext cx="7628700" cy="738664"/>
          </a:xfrm>
          <a:prstGeom prst="rect">
            <a:avLst/>
          </a:prstGeom>
        </p:spPr>
        <p:txBody>
          <a:bodyPr wrap="square">
            <a:spAutoFit/>
          </a:bodyPr>
          <a:lstStyle/>
          <a:p>
            <a:pPr algn="r"/>
            <a:r>
              <a:rPr lang="en-GB" sz="1400" i="1" dirty="0">
                <a:solidFill>
                  <a:srgbClr val="F14C46"/>
                </a:solidFill>
              </a:rPr>
              <a:t>Through my journey, my managers and colleagues have been wonderful as they have fostered my growth. I therefore come out an empowered product and more than ready to take on bigger tasks</a:t>
            </a:r>
            <a:r>
              <a:rPr lang="en-GB" sz="1400" i="1" dirty="0" smtClean="0">
                <a:solidFill>
                  <a:srgbClr val="F14C46"/>
                </a:solidFill>
              </a:rPr>
              <a:t>.</a:t>
            </a:r>
            <a:br>
              <a:rPr lang="en-GB" sz="1400" i="1" dirty="0" smtClean="0">
                <a:solidFill>
                  <a:srgbClr val="F14C46"/>
                </a:solidFill>
              </a:rPr>
            </a:br>
            <a:r>
              <a:rPr lang="en-GB" sz="1400" i="1" dirty="0" smtClean="0">
                <a:solidFill>
                  <a:srgbClr val="F14C46"/>
                </a:solidFill>
              </a:rPr>
              <a:t> </a:t>
            </a:r>
            <a:r>
              <a:rPr lang="en-GB" sz="1400" dirty="0">
                <a:solidFill>
                  <a:srgbClr val="F14C46"/>
                </a:solidFill>
              </a:rPr>
              <a:t>-Supported Housing volunteer </a:t>
            </a:r>
          </a:p>
        </p:txBody>
      </p:sp>
      <p:sp>
        <p:nvSpPr>
          <p:cNvPr id="5" name="TextBox 4"/>
          <p:cNvSpPr txBox="1"/>
          <p:nvPr/>
        </p:nvSpPr>
        <p:spPr>
          <a:xfrm>
            <a:off x="539552" y="1605848"/>
            <a:ext cx="8063336" cy="1477328"/>
          </a:xfrm>
          <a:prstGeom prst="rect">
            <a:avLst/>
          </a:prstGeom>
          <a:noFill/>
        </p:spPr>
        <p:txBody>
          <a:bodyPr wrap="square" rtlCol="0">
            <a:spAutoFit/>
          </a:bodyPr>
          <a:lstStyle/>
          <a:p>
            <a:r>
              <a:rPr lang="en-GB" dirty="0" smtClean="0"/>
              <a:t>Volunteers are key to the work we do and the services we provide. In exchange for their time we hope to give them back the skills and confidence they need to excel in future employment. </a:t>
            </a:r>
            <a:br>
              <a:rPr lang="en-GB" dirty="0" smtClean="0"/>
            </a:br>
            <a:r>
              <a:rPr lang="en-GB" dirty="0" smtClean="0"/>
              <a:t>Volunteering too helps to build stronger and richer communities, which allows for the following to be achieved: </a:t>
            </a:r>
          </a:p>
        </p:txBody>
      </p:sp>
      <p:sp>
        <p:nvSpPr>
          <p:cNvPr id="6" name="Title 1"/>
          <p:cNvSpPr txBox="1">
            <a:spLocks/>
          </p:cNvSpPr>
          <p:nvPr/>
        </p:nvSpPr>
        <p:spPr>
          <a:xfrm>
            <a:off x="539552" y="332656"/>
            <a:ext cx="7891208"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effectLst>
                  <a:outerShdw blurRad="38100" dist="38100" dir="2700000" algn="tl">
                    <a:srgbClr val="000000">
                      <a:alpha val="43137"/>
                    </a:srgbClr>
                  </a:outerShdw>
                </a:effectLst>
              </a:rPr>
              <a:t>Volunteering</a:t>
            </a:r>
            <a:endParaRPr lang="en-GB" dirty="0">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539552" y="1259873"/>
            <a:ext cx="8003232" cy="80895"/>
          </a:xfrm>
          <a:prstGeom prst="rect">
            <a:avLst/>
          </a:prstGeom>
          <a:noFill/>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121" y="3199577"/>
            <a:ext cx="1868255" cy="2161001"/>
          </a:xfrm>
          <a:prstGeom prst="rect">
            <a:avLst/>
          </a:prstGeom>
          <a:ln w="127000" cap="rnd">
            <a:solidFill>
              <a:srgbClr val="FFFFFF"/>
            </a:solidFill>
          </a:ln>
          <a:effectLst>
            <a:outerShdw blurRad="76200" dir="18900000" sy="23000" kx="-1200000" algn="bl" rotWithShape="0">
              <a:prstClr val="black">
                <a:alpha val="20000"/>
              </a:prst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1060" y="3269515"/>
            <a:ext cx="1728192" cy="2103701"/>
          </a:xfrm>
          <a:prstGeom prst="rect">
            <a:avLst/>
          </a:prstGeom>
          <a:ln w="127000" cap="rnd">
            <a:solidFill>
              <a:srgbClr val="FFFFFF"/>
            </a:solidFill>
          </a:ln>
          <a:effectLst>
            <a:outerShdw blurRad="152400" dir="12240000" sx="106000" sy="106000" rotWithShape="0">
              <a:prstClr val="black">
                <a:alpha val="15000"/>
              </a:prst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5655802"/>
            <a:ext cx="38100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2838" y="6101718"/>
            <a:ext cx="40005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608" y="3235424"/>
            <a:ext cx="1876425" cy="2209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80979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l="13487" b="3566"/>
          <a:stretch/>
        </p:blipFill>
        <p:spPr>
          <a:xfrm>
            <a:off x="0" y="0"/>
            <a:ext cx="9165712" cy="6858000"/>
          </a:xfrm>
          <a:prstGeom prst="rect">
            <a:avLst/>
          </a:prstGeom>
        </p:spPr>
      </p:pic>
      <p:sp>
        <p:nvSpPr>
          <p:cNvPr id="7" name="Slide Number Placeholder 6"/>
          <p:cNvSpPr>
            <a:spLocks noGrp="1"/>
          </p:cNvSpPr>
          <p:nvPr>
            <p:ph type="sldNum" sz="quarter" idx="12"/>
          </p:nvPr>
        </p:nvSpPr>
        <p:spPr/>
        <p:txBody>
          <a:bodyPr/>
          <a:lstStyle/>
          <a:p>
            <a:fld id="{C393DFB6-41FF-4B7D-9CFF-2D70E932DC39}" type="slidenum">
              <a:rPr lang="en-GB" smtClean="0">
                <a:solidFill>
                  <a:schemeClr val="bg1"/>
                </a:solidFill>
              </a:rPr>
              <a:t>2</a:t>
            </a:fld>
            <a:endParaRPr lang="en-GB" dirty="0">
              <a:solidFill>
                <a:schemeClr val="bg1"/>
              </a:solidFill>
            </a:endParaRPr>
          </a:p>
        </p:txBody>
      </p:sp>
    </p:spTree>
    <p:extLst>
      <p:ext uri="{BB962C8B-B14F-4D97-AF65-F5344CB8AC3E}">
        <p14:creationId xmlns:p14="http://schemas.microsoft.com/office/powerpoint/2010/main" val="13930561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539552" y="6356350"/>
            <a:ext cx="8147248" cy="365125"/>
          </a:xfrm>
        </p:spPr>
        <p:txBody>
          <a:bodyPr/>
          <a:lstStyle/>
          <a:p>
            <a:r>
              <a:rPr lang="en-GB" dirty="0" smtClean="0"/>
              <a:t>Volunteering                                                                                                                                                                                                        </a:t>
            </a:r>
            <a:fld id="{C393DFB6-41FF-4B7D-9CFF-2D70E932DC39}" type="slidenum">
              <a:rPr lang="en-GB" smtClean="0"/>
              <a:t>20</a:t>
            </a:fld>
            <a:endParaRPr lang="en-GB" dirty="0"/>
          </a:p>
        </p:txBody>
      </p:sp>
      <p:sp>
        <p:nvSpPr>
          <p:cNvPr id="23" name="TextBox 22"/>
          <p:cNvSpPr txBox="1"/>
          <p:nvPr/>
        </p:nvSpPr>
        <p:spPr>
          <a:xfrm>
            <a:off x="1121531" y="574575"/>
            <a:ext cx="7101653" cy="553998"/>
          </a:xfrm>
          <a:prstGeom prst="rect">
            <a:avLst/>
          </a:prstGeom>
          <a:solidFill>
            <a:schemeClr val="bg1">
              <a:lumMod val="85000"/>
              <a:alpha val="70000"/>
            </a:schemeClr>
          </a:solidFill>
          <a:effectLst>
            <a:softEdge rad="50800"/>
          </a:effectLst>
        </p:spPr>
        <p:txBody>
          <a:bodyPr wrap="square" rtlCol="0">
            <a:spAutoFit/>
          </a:bodyPr>
          <a:lstStyle/>
          <a:p>
            <a:r>
              <a:rPr lang="en-GB" sz="1500" dirty="0"/>
              <a:t>72% agree that volunteering at Housing for Women has helped them to gain job- specific skills and increase their resilience, improve relationships or re-build their lives</a:t>
            </a:r>
            <a:r>
              <a:rPr lang="en-GB" sz="1500" dirty="0" smtClean="0"/>
              <a:t>.</a:t>
            </a:r>
          </a:p>
        </p:txBody>
      </p:sp>
      <p:sp>
        <p:nvSpPr>
          <p:cNvPr id="24" name="TextBox 23"/>
          <p:cNvSpPr txBox="1"/>
          <p:nvPr/>
        </p:nvSpPr>
        <p:spPr>
          <a:xfrm>
            <a:off x="1121531" y="1422500"/>
            <a:ext cx="4458581" cy="600164"/>
          </a:xfrm>
          <a:prstGeom prst="rect">
            <a:avLst/>
          </a:prstGeom>
          <a:solidFill>
            <a:schemeClr val="bg1">
              <a:lumMod val="85000"/>
              <a:alpha val="70000"/>
            </a:schemeClr>
          </a:solidFill>
          <a:effectLst>
            <a:softEdge rad="50800"/>
          </a:effectLst>
        </p:spPr>
        <p:txBody>
          <a:bodyPr wrap="square" rtlCol="0">
            <a:spAutoFit/>
          </a:bodyPr>
          <a:lstStyle/>
          <a:p>
            <a:r>
              <a:rPr lang="en-GB" sz="1500" dirty="0" smtClean="0"/>
              <a:t>12/14 </a:t>
            </a:r>
            <a:r>
              <a:rPr lang="en-GB" sz="1500" dirty="0"/>
              <a:t>volunteers volunteered at least once per month amounting to </a:t>
            </a:r>
            <a:r>
              <a:rPr lang="en-GB" dirty="0">
                <a:solidFill>
                  <a:srgbClr val="F14C46"/>
                </a:solidFill>
              </a:rPr>
              <a:t>£42,762 </a:t>
            </a:r>
            <a:r>
              <a:rPr lang="en-GB" sz="1500" dirty="0"/>
              <a:t>in donated time. </a:t>
            </a:r>
          </a:p>
        </p:txBody>
      </p:sp>
      <p:sp>
        <p:nvSpPr>
          <p:cNvPr id="25" name="TextBox 24"/>
          <p:cNvSpPr txBox="1"/>
          <p:nvPr/>
        </p:nvSpPr>
        <p:spPr>
          <a:xfrm>
            <a:off x="1137307" y="2300642"/>
            <a:ext cx="4442805" cy="553998"/>
          </a:xfrm>
          <a:prstGeom prst="rect">
            <a:avLst/>
          </a:prstGeom>
          <a:solidFill>
            <a:schemeClr val="bg1">
              <a:lumMod val="85000"/>
              <a:alpha val="70000"/>
            </a:schemeClr>
          </a:solidFill>
          <a:effectLst>
            <a:softEdge rad="50800"/>
          </a:effectLst>
        </p:spPr>
        <p:txBody>
          <a:bodyPr wrap="square" rtlCol="0">
            <a:spAutoFit/>
          </a:bodyPr>
          <a:lstStyle/>
          <a:p>
            <a:r>
              <a:rPr lang="en-GB" sz="1500" dirty="0"/>
              <a:t>All but one volunteer who answered the question agreed that they were given opportunities to develop.</a:t>
            </a:r>
          </a:p>
        </p:txBody>
      </p:sp>
      <p:sp>
        <p:nvSpPr>
          <p:cNvPr id="26" name="TextBox 25"/>
          <p:cNvSpPr txBox="1"/>
          <p:nvPr/>
        </p:nvSpPr>
        <p:spPr>
          <a:xfrm>
            <a:off x="1144207" y="3181794"/>
            <a:ext cx="4435905" cy="553998"/>
          </a:xfrm>
          <a:prstGeom prst="rect">
            <a:avLst/>
          </a:prstGeom>
          <a:solidFill>
            <a:schemeClr val="bg1">
              <a:lumMod val="85000"/>
              <a:alpha val="70000"/>
            </a:schemeClr>
          </a:solidFill>
          <a:effectLst>
            <a:softEdge rad="50800"/>
          </a:effectLst>
        </p:spPr>
        <p:txBody>
          <a:bodyPr wrap="square" rtlCol="0">
            <a:spAutoFit/>
          </a:bodyPr>
          <a:lstStyle/>
          <a:p>
            <a:r>
              <a:rPr lang="en-GB" sz="1500" dirty="0"/>
              <a:t>After volunteering, 54% of volunteers felt more able to control what was happening in their lives. </a:t>
            </a: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42385">
            <a:off x="4161637" y="4920690"/>
            <a:ext cx="4904373" cy="1290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1124481" y="5093881"/>
            <a:ext cx="3096349" cy="1077218"/>
          </a:xfrm>
          <a:prstGeom prst="rect">
            <a:avLst/>
          </a:prstGeom>
          <a:solidFill>
            <a:schemeClr val="bg1">
              <a:lumMod val="85000"/>
              <a:alpha val="70000"/>
            </a:schemeClr>
          </a:solidFill>
          <a:effectLst>
            <a:softEdge rad="50800"/>
          </a:effectLst>
        </p:spPr>
        <p:txBody>
          <a:bodyPr wrap="square" rtlCol="0">
            <a:spAutoFit/>
          </a:bodyPr>
          <a:lstStyle/>
          <a:p>
            <a:r>
              <a:rPr lang="en-GB" sz="1500" dirty="0"/>
              <a:t>Five (45%) former volunteers agreed and one (9%) strongly agreed volunteering with us helped them to increase their life satisfaction</a:t>
            </a:r>
            <a:r>
              <a:rPr lang="en-GB" sz="1500" dirty="0" smtClean="0"/>
              <a:t>.</a:t>
            </a:r>
          </a:p>
          <a:p>
            <a:endParaRPr lang="en-GB" sz="400" dirty="0"/>
          </a:p>
        </p:txBody>
      </p:sp>
      <p:sp>
        <p:nvSpPr>
          <p:cNvPr id="27" name="TextBox 26"/>
          <p:cNvSpPr txBox="1"/>
          <p:nvPr/>
        </p:nvSpPr>
        <p:spPr>
          <a:xfrm>
            <a:off x="1125463" y="4077072"/>
            <a:ext cx="4382641" cy="830997"/>
          </a:xfrm>
          <a:prstGeom prst="rect">
            <a:avLst/>
          </a:prstGeom>
          <a:solidFill>
            <a:schemeClr val="bg1">
              <a:lumMod val="85000"/>
              <a:alpha val="70000"/>
            </a:schemeClr>
          </a:solidFill>
          <a:effectLst>
            <a:softEdge rad="50800"/>
          </a:effectLst>
        </p:spPr>
        <p:txBody>
          <a:bodyPr wrap="square" rtlCol="0">
            <a:spAutoFit/>
          </a:bodyPr>
          <a:lstStyle/>
          <a:p>
            <a:r>
              <a:rPr lang="en-GB" sz="1500" dirty="0"/>
              <a:t>9/13 respondents were employed in some capacity after volunteering. Two more than when they started, saving </a:t>
            </a:r>
            <a:r>
              <a:rPr lang="en-GB" dirty="0">
                <a:solidFill>
                  <a:srgbClr val="F14C46"/>
                </a:solidFill>
              </a:rPr>
              <a:t>£24,068</a:t>
            </a:r>
            <a:r>
              <a:rPr lang="en-GB" dirty="0"/>
              <a:t>.</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438841"/>
            <a:ext cx="2324100" cy="2990850"/>
          </a:xfrm>
          <a:prstGeom prst="rect">
            <a:avLst/>
          </a:prstGeom>
          <a:solidFill>
            <a:srgbClr val="FFFFFF">
              <a:shade val="85000"/>
            </a:srgbClr>
          </a:solidFill>
          <a:ln w="1905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a:extLst/>
        </p:spPr>
      </p:pic>
      <p:pic>
        <p:nvPicPr>
          <p:cNvPr id="1026" name="Picture 2" descr="http://www.iconsdb.com/icons/preview/red/female-xx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411" y="620688"/>
            <a:ext cx="279211" cy="27921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iconsdb.com/icons/preview/red/female-xx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314" y="1459851"/>
            <a:ext cx="279211" cy="2792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iconsdb.com/icons/preview/red/female-xx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163" y="2300642"/>
            <a:ext cx="279211" cy="2792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iconsdb.com/icons/preview/red/female-xx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919" y="3185048"/>
            <a:ext cx="279211" cy="27921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iconsdb.com/icons/preview/red/female-xx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919" y="4150480"/>
            <a:ext cx="279211" cy="27921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iconsdb.com/icons/preview/red/female-xx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919" y="5157192"/>
            <a:ext cx="279211" cy="279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41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G:\Photographs\HFW location shots\john pics\Around Arundel Gardens\_MG_705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2381"/>
          <a:stretch/>
        </p:blipFill>
        <p:spPr bwMode="auto">
          <a:xfrm>
            <a:off x="0" y="0"/>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C393DFB6-41FF-4B7D-9CFF-2D70E932DC39}" type="slidenum">
              <a:rPr lang="en-GB" smtClean="0"/>
              <a:t>21</a:t>
            </a:fld>
            <a:endParaRPr lang="en-GB" dirty="0"/>
          </a:p>
        </p:txBody>
      </p:sp>
      <p:sp>
        <p:nvSpPr>
          <p:cNvPr id="5" name="TextBox 4"/>
          <p:cNvSpPr txBox="1"/>
          <p:nvPr/>
        </p:nvSpPr>
        <p:spPr>
          <a:xfrm>
            <a:off x="518082" y="1464095"/>
            <a:ext cx="7591672" cy="4909036"/>
          </a:xfrm>
          <a:prstGeom prst="rect">
            <a:avLst/>
          </a:prstGeom>
          <a:solidFill>
            <a:schemeClr val="bg1">
              <a:lumMod val="85000"/>
              <a:alpha val="70000"/>
            </a:schemeClr>
          </a:solidFill>
        </p:spPr>
        <p:txBody>
          <a:bodyPr wrap="square" rtlCol="0">
            <a:spAutoFit/>
          </a:bodyPr>
          <a:lstStyle/>
          <a:p>
            <a:r>
              <a:rPr lang="en-GB" sz="1300" dirty="0" smtClean="0"/>
              <a:t>	</a:t>
            </a:r>
            <a:r>
              <a:rPr lang="en-GB" sz="1200" dirty="0" smtClean="0"/>
              <a:t>I </a:t>
            </a:r>
            <a:r>
              <a:rPr lang="en-GB" sz="1200" dirty="0"/>
              <a:t>applied to become a Refuge Support Volunteer at Housing for Women because I was doing a Social Care Level 3 course and needed some hands–on experience. </a:t>
            </a:r>
          </a:p>
          <a:p>
            <a:endParaRPr lang="en-GB" sz="1200" dirty="0"/>
          </a:p>
          <a:p>
            <a:r>
              <a:rPr lang="en-GB" sz="1200" dirty="0"/>
              <a:t>From the beginning I knew I wanted to work in this field. The work was a lot to take in but I loved it because I did not have any professional background in Domestic Violence and I was finally working face to face with women who had escaped it. Unfortunately I had some personal experience but this was not an obstacle. I think it helped me because although mine was a different situation to theirs, I could relate to what women we supported were going through. Seeing that I could help real women going through such difficult experiences made me wanted to help even further.  </a:t>
            </a:r>
          </a:p>
          <a:p>
            <a:endParaRPr lang="en-GB" sz="1200" dirty="0"/>
          </a:p>
          <a:p>
            <a:r>
              <a:rPr lang="en-GB" sz="1200" dirty="0"/>
              <a:t>At the beginning I shadowed an experienced case worker and once I was ready I started having my own cases supporting women with anything they needed to improve their situations, form listening to their stories, to advocating on their behalf to other agencies. I felt I was empowered and supported all the time by everyone. I was part of the team and I think we all pulled our weight together.  </a:t>
            </a:r>
          </a:p>
          <a:p>
            <a:r>
              <a:rPr lang="en-GB" sz="1200" dirty="0"/>
              <a:t>Initially I volunteered both with children and adults. Although I learnt a lot and enjoyed the opportunity I realised that that I was more inclined to work with women rather than with children. Having the opportunity to work both with children and women helped me to identify where my passion was and gave me important skills to identify needs of women with children.</a:t>
            </a:r>
          </a:p>
          <a:p>
            <a:endParaRPr lang="en-GB" sz="1200" dirty="0"/>
          </a:p>
          <a:p>
            <a:r>
              <a:rPr lang="en-GB" sz="1200" dirty="0"/>
              <a:t>I had been volunteering for five months in one of the refuges when a vacancy for a Refuge Support Worker at Housing for Women was advertised. I believe that my supervisor, and the team, saw that person in me because I was encouraged and supported to apply for the job </a:t>
            </a:r>
          </a:p>
          <a:p>
            <a:endParaRPr lang="en-GB" sz="1200" dirty="0"/>
          </a:p>
          <a:p>
            <a:r>
              <a:rPr lang="en-GB" sz="1200" dirty="0"/>
              <a:t>I gained a lot of experience in the field of Domestic during the time I volunteered. I realise that now a days everything is about your experience and that a qualification on its own is not enough. Three months ago I became a paid member of staff. I believe that volunteering helped me to be more confident, to enhance my skills and gave me the insight and experience I needed to get a paid job. </a:t>
            </a:r>
            <a:endParaRPr lang="en-GB" sz="1200" dirty="0" smtClean="0"/>
          </a:p>
        </p:txBody>
      </p:sp>
      <p:sp>
        <p:nvSpPr>
          <p:cNvPr id="8" name="Rectangle 7"/>
          <p:cNvSpPr/>
          <p:nvPr/>
        </p:nvSpPr>
        <p:spPr>
          <a:xfrm>
            <a:off x="1115616" y="1340768"/>
            <a:ext cx="441147" cy="707886"/>
          </a:xfrm>
          <a:prstGeom prst="rect">
            <a:avLst/>
          </a:prstGeom>
          <a:noFill/>
          <a:ln>
            <a:noFill/>
          </a:ln>
        </p:spPr>
        <p:txBody>
          <a:bodyPr wrap="none" lIns="91440" tIns="45720" rIns="91440" bIns="45720">
            <a:spAutoFit/>
          </a:bodyPr>
          <a:lstStyle/>
          <a:p>
            <a:pPr algn="ctr"/>
            <a:r>
              <a:rPr lang="en-GB" sz="4000" b="1" dirty="0" smtClean="0">
                <a:ln w="12700">
                  <a:solidFill>
                    <a:schemeClr val="tx1"/>
                  </a:solidFill>
                  <a:prstDash val="solid"/>
                </a:ln>
                <a:solidFill>
                  <a:srgbClr val="F57F25"/>
                </a:solidFill>
                <a:effectLst>
                  <a:outerShdw blurRad="41275" dist="20320" dir="1800000" algn="tl" rotWithShape="0">
                    <a:srgbClr val="000000">
                      <a:alpha val="40000"/>
                    </a:srgbClr>
                  </a:outerShdw>
                </a:effectLst>
                <a:latin typeface="Adobe Pi Std" pitchFamily="82" charset="0"/>
                <a:cs typeface="Adobe Arabic" pitchFamily="18" charset="-78"/>
              </a:rPr>
              <a:t>“</a:t>
            </a:r>
            <a:endParaRPr lang="en-GB" sz="4000" b="1" cap="none" spc="0" dirty="0">
              <a:ln w="12700">
                <a:solidFill>
                  <a:schemeClr val="tx1"/>
                </a:solidFill>
                <a:prstDash val="solid"/>
              </a:ln>
              <a:solidFill>
                <a:srgbClr val="F57F25"/>
              </a:solidFill>
              <a:effectLst>
                <a:outerShdw blurRad="41275" dist="20320" dir="1800000" algn="tl" rotWithShape="0">
                  <a:srgbClr val="000000">
                    <a:alpha val="40000"/>
                  </a:srgbClr>
                </a:outerShdw>
              </a:effectLst>
              <a:latin typeface="Adobe Pi Std" pitchFamily="82" charset="0"/>
              <a:cs typeface="Adobe Arabic" pitchFamily="18" charset="-78"/>
            </a:endParaRPr>
          </a:p>
        </p:txBody>
      </p:sp>
      <p:sp>
        <p:nvSpPr>
          <p:cNvPr id="12" name="Rectangle 11"/>
          <p:cNvSpPr/>
          <p:nvPr/>
        </p:nvSpPr>
        <p:spPr>
          <a:xfrm>
            <a:off x="2906717" y="5889466"/>
            <a:ext cx="441147" cy="707886"/>
          </a:xfrm>
          <a:prstGeom prst="rect">
            <a:avLst/>
          </a:prstGeom>
          <a:noFill/>
          <a:ln>
            <a:noFill/>
          </a:ln>
        </p:spPr>
        <p:txBody>
          <a:bodyPr wrap="none" lIns="91440" tIns="45720" rIns="91440" bIns="45720">
            <a:spAutoFit/>
          </a:bodyPr>
          <a:lstStyle/>
          <a:p>
            <a:pPr algn="ctr"/>
            <a:r>
              <a:rPr lang="en-GB" sz="4000" b="1" dirty="0" smtClean="0">
                <a:ln w="12700">
                  <a:solidFill>
                    <a:schemeClr val="tx1"/>
                  </a:solidFill>
                  <a:prstDash val="solid"/>
                </a:ln>
                <a:solidFill>
                  <a:srgbClr val="F57F25"/>
                </a:solidFill>
                <a:effectLst>
                  <a:outerShdw blurRad="41275" dist="20320" dir="1800000" algn="tl" rotWithShape="0">
                    <a:srgbClr val="000000">
                      <a:alpha val="40000"/>
                    </a:srgbClr>
                  </a:outerShdw>
                </a:effectLst>
                <a:latin typeface="Adobe Pi Std" pitchFamily="82" charset="0"/>
                <a:cs typeface="Adobe Arabic" pitchFamily="18" charset="-78"/>
              </a:rPr>
              <a:t>”</a:t>
            </a:r>
            <a:endParaRPr lang="en-GB" sz="4000" b="1" cap="none" spc="0" dirty="0">
              <a:ln w="12700">
                <a:solidFill>
                  <a:schemeClr val="tx1"/>
                </a:solidFill>
                <a:prstDash val="solid"/>
              </a:ln>
              <a:solidFill>
                <a:srgbClr val="F57F25"/>
              </a:solidFill>
              <a:effectLst>
                <a:outerShdw blurRad="41275" dist="20320" dir="1800000" algn="tl" rotWithShape="0">
                  <a:srgbClr val="000000">
                    <a:alpha val="40000"/>
                  </a:srgbClr>
                </a:outerShdw>
              </a:effectLst>
              <a:latin typeface="Adobe Pi Std" pitchFamily="82" charset="0"/>
              <a:cs typeface="Adobe Arabic" pitchFamily="18" charset="-78"/>
            </a:endParaRPr>
          </a:p>
        </p:txBody>
      </p:sp>
      <p:sp>
        <p:nvSpPr>
          <p:cNvPr id="13" name="Title 1"/>
          <p:cNvSpPr txBox="1">
            <a:spLocks/>
          </p:cNvSpPr>
          <p:nvPr/>
        </p:nvSpPr>
        <p:spPr>
          <a:xfrm>
            <a:off x="518082" y="30813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dirty="0" smtClean="0">
                <a:solidFill>
                  <a:schemeClr val="bg1"/>
                </a:solidFill>
                <a:effectLst>
                  <a:outerShdw blurRad="38100" dist="38100" dir="2700000" algn="tl">
                    <a:srgbClr val="000000">
                      <a:alpha val="43137"/>
                    </a:srgbClr>
                  </a:outerShdw>
                </a:effectLst>
              </a:rPr>
              <a:t>Volunteer Case Study</a:t>
            </a:r>
            <a:endParaRPr lang="en-GB" dirty="0">
              <a:solidFill>
                <a:schemeClr val="bg1"/>
              </a:solidFill>
              <a:effectLst>
                <a:outerShdw blurRad="38100" dist="38100" dir="2700000" algn="tl">
                  <a:srgbClr val="000000">
                    <a:alpha val="43137"/>
                  </a:srgbClr>
                </a:outerShdw>
              </a:effectLst>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95536" y="1115857"/>
            <a:ext cx="8003232" cy="80895"/>
          </a:xfrm>
          <a:prstGeom prst="rect">
            <a:avLst/>
          </a:prstGeom>
          <a:noFill/>
        </p:spPr>
      </p:pic>
    </p:spTree>
    <p:extLst>
      <p:ext uri="{BB962C8B-B14F-4D97-AF65-F5344CB8AC3E}">
        <p14:creationId xmlns:p14="http://schemas.microsoft.com/office/powerpoint/2010/main" val="27419109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393DFB6-41FF-4B7D-9CFF-2D70E932DC39}" type="slidenum">
              <a:rPr lang="en-GB" smtClean="0"/>
              <a:t>22</a:t>
            </a:fld>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132" y="0"/>
            <a:ext cx="6914569" cy="5273824"/>
          </a:xfrm>
          <a:prstGeom prst="rect">
            <a:avLst/>
          </a:prstGeom>
        </p:spPr>
      </p:pic>
      <p:sp>
        <p:nvSpPr>
          <p:cNvPr id="2" name="TextBox 1"/>
          <p:cNvSpPr txBox="1"/>
          <p:nvPr/>
        </p:nvSpPr>
        <p:spPr>
          <a:xfrm>
            <a:off x="179512" y="5059482"/>
            <a:ext cx="8640960" cy="1892826"/>
          </a:xfrm>
          <a:prstGeom prst="rect">
            <a:avLst/>
          </a:prstGeom>
          <a:noFill/>
          <a:effectLst>
            <a:softEdge rad="190500"/>
          </a:effectLst>
        </p:spPr>
        <p:txBody>
          <a:bodyPr wrap="square" rtlCol="0">
            <a:spAutoFit/>
          </a:bodyPr>
          <a:lstStyle/>
          <a:p>
            <a:pPr algn="ctr"/>
            <a:endParaRPr lang="en-GB" sz="1100" dirty="0" smtClean="0"/>
          </a:p>
          <a:p>
            <a:pPr algn="ctr"/>
            <a:r>
              <a:rPr lang="en-GB" sz="1100" dirty="0" smtClean="0"/>
              <a:t>To </a:t>
            </a:r>
            <a:r>
              <a:rPr lang="en-GB" sz="1100" dirty="0"/>
              <a:t>procure these figures the HACT Value Calculator and Social Value Bank were used to create an Impact Valuation Statement. The data used in these tools are taken from large national surveys and then analysed to isolate the effect of a particular factor on a person’s wellbeing, creating a Wellbeing Valuation. Further analysis then reveals the equivalent amount of money needed to increase someone’s wellbeing by the same amount. </a:t>
            </a:r>
            <a:endParaRPr lang="en-GB" sz="1100" dirty="0" smtClean="0"/>
          </a:p>
          <a:p>
            <a:pPr algn="ctr"/>
            <a:r>
              <a:rPr lang="en-GB" sz="1100" dirty="0" smtClean="0"/>
              <a:t>Wellbeing </a:t>
            </a:r>
            <a:r>
              <a:rPr lang="en-GB" sz="1100" dirty="0"/>
              <a:t>Valuation is the latest thinking in social impact measurement. </a:t>
            </a:r>
            <a:r>
              <a:rPr lang="en-GB" sz="1100" dirty="0" smtClean="0"/>
              <a:t/>
            </a:r>
            <a:br>
              <a:rPr lang="en-GB" sz="1100" dirty="0" smtClean="0"/>
            </a:br>
            <a:r>
              <a:rPr lang="en-GB" sz="1100" dirty="0" smtClean="0"/>
              <a:t/>
            </a:r>
            <a:br>
              <a:rPr lang="en-GB" sz="1100" dirty="0" smtClean="0"/>
            </a:br>
            <a:r>
              <a:rPr lang="en-GB" sz="1100" dirty="0" smtClean="0"/>
              <a:t>Data was also gathered from surveys, user feedback and customer testimonies.</a:t>
            </a:r>
            <a:br>
              <a:rPr lang="en-GB" sz="1100" dirty="0" smtClean="0"/>
            </a:br>
            <a:r>
              <a:rPr lang="en-GB" sz="1100" dirty="0" smtClean="0"/>
              <a:t/>
            </a:r>
            <a:br>
              <a:rPr lang="en-GB" sz="1100" dirty="0" smtClean="0"/>
            </a:br>
            <a:r>
              <a:rPr lang="en-GB" sz="1100" dirty="0" smtClean="0"/>
              <a:t>All person information is anonymised. </a:t>
            </a:r>
            <a:endParaRPr lang="en-GB" sz="1100" dirty="0"/>
          </a:p>
          <a:p>
            <a:endParaRPr lang="en-GB" dirty="0"/>
          </a:p>
        </p:txBody>
      </p:sp>
      <p:sp>
        <p:nvSpPr>
          <p:cNvPr id="6" name="TextBox 5"/>
          <p:cNvSpPr txBox="1"/>
          <p:nvPr/>
        </p:nvSpPr>
        <p:spPr>
          <a:xfrm>
            <a:off x="7857194" y="116632"/>
            <a:ext cx="1152127" cy="830997"/>
          </a:xfrm>
          <a:prstGeom prst="rect">
            <a:avLst/>
          </a:prstGeom>
          <a:noFill/>
        </p:spPr>
        <p:txBody>
          <a:bodyPr wrap="square" rtlCol="0">
            <a:spAutoFit/>
          </a:bodyPr>
          <a:lstStyle/>
          <a:p>
            <a:r>
              <a:rPr lang="en-GB" sz="1200" i="1" dirty="0" smtClean="0"/>
              <a:t>Picture drawn by one of our service users children</a:t>
            </a:r>
            <a:endParaRPr lang="en-GB" sz="1200" i="1" dirty="0"/>
          </a:p>
        </p:txBody>
      </p:sp>
    </p:spTree>
    <p:extLst>
      <p:ext uri="{BB962C8B-B14F-4D97-AF65-F5344CB8AC3E}">
        <p14:creationId xmlns:p14="http://schemas.microsoft.com/office/powerpoint/2010/main" val="38260514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545" r="5855"/>
          <a:stretch/>
        </p:blipFill>
        <p:spPr>
          <a:xfrm>
            <a:off x="0" y="0"/>
            <a:ext cx="9217024" cy="6858000"/>
          </a:xfrm>
          <a:prstGeom prst="rect">
            <a:avLst/>
          </a:prstGeom>
        </p:spPr>
      </p:pic>
      <p:sp>
        <p:nvSpPr>
          <p:cNvPr id="2" name="Slide Number Placeholder 1"/>
          <p:cNvSpPr>
            <a:spLocks noGrp="1"/>
          </p:cNvSpPr>
          <p:nvPr>
            <p:ph type="sldNum" sz="quarter" idx="12"/>
          </p:nvPr>
        </p:nvSpPr>
        <p:spPr/>
        <p:txBody>
          <a:bodyPr/>
          <a:lstStyle/>
          <a:p>
            <a:fld id="{C393DFB6-41FF-4B7D-9CFF-2D70E932DC39}" type="slidenum">
              <a:rPr lang="en-GB" smtClean="0">
                <a:solidFill>
                  <a:schemeClr val="bg1"/>
                </a:solidFill>
              </a:rPr>
              <a:t>23</a:t>
            </a:fld>
            <a:endParaRPr lang="en-GB" dirty="0">
              <a:solidFill>
                <a:schemeClr val="bg1"/>
              </a:solidFill>
            </a:endParaRPr>
          </a:p>
        </p:txBody>
      </p:sp>
    </p:spTree>
    <p:extLst>
      <p:ext uri="{BB962C8B-B14F-4D97-AF65-F5344CB8AC3E}">
        <p14:creationId xmlns:p14="http://schemas.microsoft.com/office/powerpoint/2010/main" val="36879446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393DFB6-41FF-4B7D-9CFF-2D70E932DC39}" type="slidenum">
              <a:rPr lang="en-GB" smtClean="0"/>
              <a:t>24</a:t>
            </a:fld>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4406483"/>
            <a:ext cx="1835309" cy="2314992"/>
          </a:xfrm>
          <a:prstGeom prst="rect">
            <a:avLst/>
          </a:prstGeom>
        </p:spPr>
      </p:pic>
      <p:sp>
        <p:nvSpPr>
          <p:cNvPr id="7" name="TextBox 6"/>
          <p:cNvSpPr txBox="1"/>
          <p:nvPr/>
        </p:nvSpPr>
        <p:spPr>
          <a:xfrm>
            <a:off x="2102845" y="5013176"/>
            <a:ext cx="1723554" cy="1569660"/>
          </a:xfrm>
          <a:prstGeom prst="rect">
            <a:avLst/>
          </a:prstGeom>
          <a:noFill/>
        </p:spPr>
        <p:txBody>
          <a:bodyPr wrap="square" rtlCol="0">
            <a:spAutoFit/>
          </a:bodyPr>
          <a:lstStyle/>
          <a:p>
            <a:r>
              <a:rPr lang="en-GB" sz="1200" dirty="0" smtClean="0"/>
              <a:t>Housing for Women</a:t>
            </a:r>
          </a:p>
          <a:p>
            <a:r>
              <a:rPr lang="en-GB" sz="1200" dirty="0" smtClean="0"/>
              <a:t>6</a:t>
            </a:r>
            <a:r>
              <a:rPr lang="en-GB" sz="1200" baseline="30000" dirty="0" smtClean="0"/>
              <a:t>th</a:t>
            </a:r>
            <a:r>
              <a:rPr lang="en-GB" sz="1200" dirty="0" smtClean="0"/>
              <a:t> Floor </a:t>
            </a:r>
            <a:br>
              <a:rPr lang="en-GB" sz="1200" dirty="0" smtClean="0"/>
            </a:br>
            <a:r>
              <a:rPr lang="en-GB" sz="1200" dirty="0" smtClean="0"/>
              <a:t>Blue Star House</a:t>
            </a:r>
            <a:br>
              <a:rPr lang="en-GB" sz="1200" dirty="0" smtClean="0"/>
            </a:br>
            <a:r>
              <a:rPr lang="en-GB" sz="1200" dirty="0"/>
              <a:t>234-240 Stockwell </a:t>
            </a:r>
            <a:r>
              <a:rPr lang="en-GB" sz="1200" dirty="0" smtClean="0"/>
              <a:t>Rd </a:t>
            </a:r>
            <a:br>
              <a:rPr lang="en-GB" sz="1200" dirty="0" smtClean="0"/>
            </a:br>
            <a:r>
              <a:rPr lang="en-GB" sz="1200" dirty="0" smtClean="0"/>
              <a:t>London </a:t>
            </a:r>
            <a:br>
              <a:rPr lang="en-GB" sz="1200" dirty="0" smtClean="0"/>
            </a:br>
            <a:r>
              <a:rPr lang="en-GB" sz="1200" dirty="0" smtClean="0"/>
              <a:t>SW9 9SP</a:t>
            </a:r>
            <a:br>
              <a:rPr lang="en-GB" sz="1200" dirty="0" smtClean="0"/>
            </a:br>
            <a:r>
              <a:rPr lang="en-GB" sz="1200" dirty="0" smtClean="0"/>
              <a:t>020 7501 6120</a:t>
            </a:r>
            <a:br>
              <a:rPr lang="en-GB" sz="1200" dirty="0" smtClean="0"/>
            </a:br>
            <a:r>
              <a:rPr lang="en-GB" sz="1200" dirty="0" smtClean="0"/>
              <a:t>info@h4w.co.uk</a:t>
            </a:r>
            <a:endParaRPr lang="en-GB" sz="12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88640"/>
            <a:ext cx="8856984" cy="332136"/>
          </a:xfrm>
          <a:prstGeom prst="rect">
            <a:avLst/>
          </a:prstGeom>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65" y="5952694"/>
            <a:ext cx="7429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descr="http://www.habitat.org/lc/medialogos/1620x770_HFH_Primary_logo.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437" t="17520" r="9301" b="12402"/>
          <a:stretch/>
        </p:blipFill>
        <p:spPr bwMode="auto">
          <a:xfrm>
            <a:off x="5652120" y="5944509"/>
            <a:ext cx="1872208" cy="77696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0" descr="Image result for spotify logo">
            <a:hlinkClick r:id="rId7"/>
          </p:cNvPr>
          <p:cNvSpPr>
            <a:spLocks noChangeAspect="1" noChangeArrowheads="1"/>
          </p:cNvSpPr>
          <p:nvPr/>
        </p:nvSpPr>
        <p:spPr bwMode="auto">
          <a:xfrm>
            <a:off x="42863" y="-708025"/>
            <a:ext cx="3676650" cy="1476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54" name="Picture 14" descr="http://intu.co.uk/uploads/media/thumbnail/0001/20/thumb_19478_thumbnail_1x.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7022" y="5952694"/>
            <a:ext cx="1368152" cy="601987"/>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http://www.illawarrafly.com/wp-content/uploads/2014/02/MMW_logo-21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75714" y="5650428"/>
            <a:ext cx="1000125" cy="100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4926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vauxhall\data\Documentation\Staff Signatures\Zaiba Quresh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1978" y="5229200"/>
            <a:ext cx="1046697" cy="5907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087" y="260648"/>
            <a:ext cx="2818656" cy="1210146"/>
          </a:xfrm>
        </p:spPr>
        <p:txBody>
          <a:bodyPr/>
          <a:lstStyle/>
          <a:p>
            <a:r>
              <a:rPr lang="en-GB" dirty="0" smtClean="0">
                <a:effectLst>
                  <a:outerShdw blurRad="38100" dist="38100" dir="2700000" algn="tl">
                    <a:srgbClr val="000000">
                      <a:alpha val="43137"/>
                    </a:srgbClr>
                  </a:outerShdw>
                </a:effectLst>
              </a:rPr>
              <a:t>Welcome</a:t>
            </a:r>
            <a:endParaRPr lang="en-GB" dirty="0">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a:xfrm>
            <a:off x="6876256" y="6381328"/>
            <a:ext cx="2133600" cy="365125"/>
          </a:xfrm>
          <a:noFill/>
        </p:spPr>
        <p:txBody>
          <a:bodyPr/>
          <a:lstStyle/>
          <a:p>
            <a:fld id="{C393DFB6-41FF-4B7D-9CFF-2D70E932DC39}" type="slidenum">
              <a:rPr lang="en-GB" smtClean="0">
                <a:solidFill>
                  <a:schemeClr val="tx1"/>
                </a:solidFill>
              </a:rPr>
              <a:pPr/>
              <a:t>3</a:t>
            </a:fld>
            <a:endParaRPr lang="en-GB" dirty="0">
              <a:solidFill>
                <a:schemeClr val="tx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120" y="1259257"/>
            <a:ext cx="8064328" cy="81512"/>
          </a:xfrm>
          <a:prstGeom prst="rect">
            <a:avLst/>
          </a:prstGeom>
        </p:spPr>
      </p:pic>
      <p:sp>
        <p:nvSpPr>
          <p:cNvPr id="8" name="Rectangle 7"/>
          <p:cNvSpPr/>
          <p:nvPr/>
        </p:nvSpPr>
        <p:spPr>
          <a:xfrm>
            <a:off x="827584" y="5840243"/>
            <a:ext cx="7992888" cy="646331"/>
          </a:xfrm>
          <a:prstGeom prst="rect">
            <a:avLst/>
          </a:prstGeom>
          <a:noFill/>
          <a:effectLst>
            <a:glow rad="304800">
              <a:schemeClr val="tx2">
                <a:lumMod val="60000"/>
                <a:lumOff val="40000"/>
              </a:schemeClr>
            </a:glow>
          </a:effectLst>
        </p:spPr>
        <p:txBody>
          <a:bodyPr wrap="square">
            <a:spAutoFit/>
          </a:bodyPr>
          <a:lstStyle/>
          <a:p>
            <a:r>
              <a:rPr lang="en-GB" sz="1200" i="1" dirty="0" smtClean="0">
                <a:solidFill>
                  <a:srgbClr val="F14C46"/>
                </a:solidFill>
                <a:effectLst/>
                <a:latin typeface="Georgia" panose="02040502050405020303" pitchFamily="18" charset="0"/>
              </a:rPr>
              <a:t>Bettering our services means responding to changes happening in all directions. </a:t>
            </a:r>
            <a:br>
              <a:rPr lang="en-GB" sz="1200" i="1" dirty="0" smtClean="0">
                <a:solidFill>
                  <a:srgbClr val="F14C46"/>
                </a:solidFill>
                <a:effectLst/>
                <a:latin typeface="Georgia" panose="02040502050405020303" pitchFamily="18" charset="0"/>
              </a:rPr>
            </a:br>
            <a:r>
              <a:rPr lang="en-GB" sz="1200" i="1" dirty="0" smtClean="0">
                <a:solidFill>
                  <a:srgbClr val="F14C46"/>
                </a:solidFill>
                <a:effectLst/>
                <a:latin typeface="Georgia" panose="02040502050405020303" pitchFamily="18" charset="0"/>
              </a:rPr>
              <a:t>We aim to continue to improve the lives of our clients via a holistic approach that empowers women in their personal and their professional lives, as we seek to support both them and their dependents</a:t>
            </a:r>
            <a:r>
              <a:rPr lang="en-GB" sz="1200" i="1" dirty="0" smtClean="0">
                <a:solidFill>
                  <a:srgbClr val="C00000"/>
                </a:solidFill>
                <a:effectLst/>
                <a:latin typeface="Georgia" panose="02040502050405020303" pitchFamily="18" charset="0"/>
              </a:rPr>
              <a:t>.</a:t>
            </a:r>
            <a:endParaRPr lang="en-GB" sz="1200" i="1" dirty="0">
              <a:solidFill>
                <a:srgbClr val="C00000"/>
              </a:solidFill>
              <a:effectLst/>
              <a:latin typeface="Georgia" panose="02040502050405020303" pitchFamily="18" charset="0"/>
            </a:endParaRPr>
          </a:p>
        </p:txBody>
      </p:sp>
      <p:pic>
        <p:nvPicPr>
          <p:cNvPr id="1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213" y="5840243"/>
            <a:ext cx="312170" cy="265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6296" y="6241216"/>
            <a:ext cx="344041" cy="24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40120" y="1556792"/>
            <a:ext cx="8150899" cy="2123658"/>
          </a:xfrm>
          <a:prstGeom prst="rect">
            <a:avLst/>
          </a:prstGeom>
        </p:spPr>
        <p:txBody>
          <a:bodyPr wrap="square">
            <a:spAutoFit/>
          </a:bodyPr>
          <a:lstStyle/>
          <a:p>
            <a:r>
              <a:rPr lang="en-GB" sz="1200" dirty="0" smtClean="0"/>
              <a:t>I </a:t>
            </a:r>
            <a:r>
              <a:rPr lang="en-GB" sz="1200" dirty="0"/>
              <a:t>was appointed CEO in September of this year and it is with my pleasure that I introduce Housing for </a:t>
            </a:r>
            <a:r>
              <a:rPr lang="en-GB" sz="1200" dirty="0" smtClean="0"/>
              <a:t>Women's’ </a:t>
            </a:r>
            <a:r>
              <a:rPr lang="en-GB" sz="1200" dirty="0"/>
              <a:t>first Social Impact Report. </a:t>
            </a:r>
            <a:br>
              <a:rPr lang="en-GB" sz="1200" dirty="0"/>
            </a:br>
            <a:r>
              <a:rPr lang="en-GB" sz="1200" dirty="0"/>
              <a:t/>
            </a:r>
            <a:br>
              <a:rPr lang="en-GB" sz="1200" dirty="0"/>
            </a:br>
            <a:r>
              <a:rPr lang="en-GB" sz="1200" dirty="0"/>
              <a:t>Despite a year of great social and economic change, Housing for Women has </a:t>
            </a:r>
            <a:r>
              <a:rPr lang="en-GB" sz="1200" dirty="0" smtClean="0"/>
              <a:t>continued </a:t>
            </a:r>
            <a:r>
              <a:rPr lang="en-GB" sz="1200" dirty="0"/>
              <a:t>to grow and show our commitment to empowering women facing a variety of difficulties. </a:t>
            </a:r>
            <a:br>
              <a:rPr lang="en-GB" sz="1200" dirty="0"/>
            </a:br>
            <a:r>
              <a:rPr lang="en-GB" sz="1200" dirty="0"/>
              <a:t/>
            </a:r>
            <a:br>
              <a:rPr lang="en-GB" sz="1200" dirty="0"/>
            </a:br>
            <a:r>
              <a:rPr lang="en-GB" sz="1200" dirty="0"/>
              <a:t>We believe that housing women safely means more than just putting a roof over their heads. It means making it affordable on the most basic of incomes, so that women are not only paying rent, but they are able to afford, to attend college, maintain social lives, buy toys and clothes for their children and travel between boroughs to visit family and friends. </a:t>
            </a:r>
            <a:br>
              <a:rPr lang="en-GB" sz="1200" dirty="0"/>
            </a:br>
            <a:r>
              <a:rPr lang="en-GB" sz="1200" dirty="0"/>
              <a:t>It too means being safe, secure and approaching your landlord trusting them to fix and adapt the homes people rent in a timely manner.  </a:t>
            </a:r>
          </a:p>
        </p:txBody>
      </p:sp>
      <p:pic>
        <p:nvPicPr>
          <p:cNvPr id="4098" name="Picture 2" descr="\\vauxhall\personal\beths\Desktop\Winter Newsletter\Zaib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487" y="3717032"/>
            <a:ext cx="1249549" cy="1772816"/>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831978" y="3573016"/>
            <a:ext cx="6772470" cy="1754326"/>
          </a:xfrm>
          <a:prstGeom prst="rect">
            <a:avLst/>
          </a:prstGeom>
        </p:spPr>
        <p:txBody>
          <a:bodyPr wrap="square">
            <a:spAutoFit/>
          </a:bodyPr>
          <a:lstStyle/>
          <a:p>
            <a:r>
              <a:rPr lang="en-GB" sz="1200" dirty="0" smtClean="0"/>
              <a:t>This </a:t>
            </a:r>
            <a:r>
              <a:rPr lang="en-GB" sz="1200" dirty="0"/>
              <a:t>report aims to highlight the contributions Housing for Women have made to the communities in which we operate, to illustrate the project work we undertake and to showcase how our staff and volunteers continue to deliver services of the best quality and highest professionality with positivity and integrity. </a:t>
            </a:r>
            <a:br>
              <a:rPr lang="en-GB" sz="1200" dirty="0"/>
            </a:br>
            <a:r>
              <a:rPr lang="en-GB" sz="1200" dirty="0"/>
              <a:t/>
            </a:r>
            <a:br>
              <a:rPr lang="en-GB" sz="1200" dirty="0"/>
            </a:br>
            <a:r>
              <a:rPr lang="en-GB" sz="1200" dirty="0"/>
              <a:t>I hope you read enjoying the report and we look forward to continuing to helping women find confidence and lead the lives they deserve. </a:t>
            </a:r>
            <a:br>
              <a:rPr lang="en-GB" sz="1200" dirty="0"/>
            </a:br>
            <a:r>
              <a:rPr lang="en-GB" sz="1200" dirty="0"/>
              <a:t/>
            </a:r>
            <a:br>
              <a:rPr lang="en-GB" sz="1200" dirty="0"/>
            </a:br>
            <a:r>
              <a:rPr lang="en-GB" sz="1200" dirty="0" err="1"/>
              <a:t>Zaiba</a:t>
            </a:r>
            <a:r>
              <a:rPr lang="en-GB" sz="1200" dirty="0"/>
              <a:t> Qureshi</a:t>
            </a:r>
          </a:p>
        </p:txBody>
      </p:sp>
    </p:spTree>
    <p:extLst>
      <p:ext uri="{BB962C8B-B14F-4D97-AF65-F5344CB8AC3E}">
        <p14:creationId xmlns:p14="http://schemas.microsoft.com/office/powerpoint/2010/main" val="1039769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2956" r="7289"/>
          <a:stretch/>
        </p:blipFill>
        <p:spPr>
          <a:xfrm>
            <a:off x="0" y="-14402"/>
            <a:ext cx="9144000" cy="6872402"/>
          </a:xfrm>
          <a:prstGeom prst="rect">
            <a:avLst/>
          </a:prstGeom>
        </p:spPr>
      </p:pic>
      <p:sp>
        <p:nvSpPr>
          <p:cNvPr id="2" name="Title 1"/>
          <p:cNvSpPr>
            <a:spLocks noGrp="1"/>
          </p:cNvSpPr>
          <p:nvPr>
            <p:ph type="title"/>
          </p:nvPr>
        </p:nvSpPr>
        <p:spPr/>
        <p:txBody>
          <a:bodyPr>
            <a:normAutofit/>
          </a:bodyPr>
          <a:lstStyle/>
          <a:p>
            <a:pPr algn="l"/>
            <a:r>
              <a:rPr lang="en-GB" sz="4500" dirty="0" smtClean="0">
                <a:effectLst>
                  <a:outerShdw blurRad="38100" dist="38100" dir="2700000" algn="tl">
                    <a:srgbClr val="000000">
                      <a:alpha val="43137"/>
                    </a:srgbClr>
                  </a:outerShdw>
                </a:effectLst>
              </a:rPr>
              <a:t>Our Services</a:t>
            </a:r>
            <a:endParaRPr lang="en-GB" sz="45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39552" y="4077072"/>
            <a:ext cx="7992888" cy="2392738"/>
          </a:xfrm>
          <a:solidFill>
            <a:schemeClr val="bg1">
              <a:lumMod val="85000"/>
              <a:alpha val="70000"/>
            </a:schemeClr>
          </a:solidFill>
        </p:spPr>
        <p:txBody>
          <a:bodyPr>
            <a:noAutofit/>
          </a:bodyPr>
          <a:lstStyle/>
          <a:p>
            <a:pPr marL="0" indent="0" fontAlgn="base">
              <a:buNone/>
            </a:pPr>
            <a:r>
              <a:rPr lang="en-GB" sz="1200" b="1" dirty="0" smtClean="0"/>
              <a:t>Our </a:t>
            </a:r>
            <a:r>
              <a:rPr lang="en-GB" sz="1200" b="1" dirty="0"/>
              <a:t>Mission</a:t>
            </a:r>
            <a:endParaRPr lang="en-GB" sz="1200" dirty="0"/>
          </a:p>
          <a:p>
            <a:pPr fontAlgn="base"/>
            <a:r>
              <a:rPr lang="en-GB" sz="1200" dirty="0" smtClean="0"/>
              <a:t>To work </a:t>
            </a:r>
            <a:r>
              <a:rPr lang="en-GB" sz="1200" dirty="0"/>
              <a:t>to empower women through providing good homes and services and challenging inequalities faced by women</a:t>
            </a:r>
            <a:r>
              <a:rPr lang="en-GB" sz="1200" dirty="0" smtClean="0"/>
              <a:t>.</a:t>
            </a:r>
            <a:br>
              <a:rPr lang="en-GB" sz="1200" dirty="0" smtClean="0"/>
            </a:br>
            <a:endParaRPr lang="en-GB" sz="1200" dirty="0"/>
          </a:p>
          <a:p>
            <a:pPr marL="0" indent="0" fontAlgn="base">
              <a:buNone/>
            </a:pPr>
            <a:r>
              <a:rPr lang="en-GB" sz="1200" b="1" dirty="0"/>
              <a:t>Our Values</a:t>
            </a:r>
            <a:endParaRPr lang="en-GB" sz="1200" dirty="0"/>
          </a:p>
          <a:p>
            <a:pPr fontAlgn="base"/>
            <a:r>
              <a:rPr lang="en-GB" sz="1200" b="1" dirty="0" smtClean="0">
                <a:solidFill>
                  <a:srgbClr val="002060"/>
                </a:solidFill>
              </a:rPr>
              <a:t>Empowering:</a:t>
            </a:r>
            <a:r>
              <a:rPr lang="en-GB" sz="1200" dirty="0" smtClean="0"/>
              <a:t> We </a:t>
            </a:r>
            <a:r>
              <a:rPr lang="en-GB" sz="1200" dirty="0"/>
              <a:t>enable our people to use their talents to provide the service our customers want. We aim to empower our customers to make choices and have greater control of their lives. We do it all the time.</a:t>
            </a:r>
          </a:p>
          <a:p>
            <a:pPr fontAlgn="base"/>
            <a:r>
              <a:rPr lang="en-GB" sz="1200" b="1" dirty="0" smtClean="0">
                <a:solidFill>
                  <a:srgbClr val="E0004D"/>
                </a:solidFill>
              </a:rPr>
              <a:t>Positive:</a:t>
            </a:r>
            <a:r>
              <a:rPr lang="en-GB" sz="1200" dirty="0" smtClean="0"/>
              <a:t> Our </a:t>
            </a:r>
            <a:r>
              <a:rPr lang="en-GB" sz="1200" dirty="0"/>
              <a:t>people have a ‘can do’ attitude.  We are positive about change and see it as an opportunity to develop.</a:t>
            </a:r>
          </a:p>
          <a:p>
            <a:pPr fontAlgn="base"/>
            <a:r>
              <a:rPr lang="en-GB" sz="1200" dirty="0" smtClean="0"/>
              <a:t>Acting </a:t>
            </a:r>
            <a:r>
              <a:rPr lang="en-GB" sz="1200" dirty="0"/>
              <a:t>with </a:t>
            </a:r>
            <a:r>
              <a:rPr lang="en-GB" sz="1200" b="1" dirty="0" smtClean="0">
                <a:solidFill>
                  <a:srgbClr val="FF6600"/>
                </a:solidFill>
              </a:rPr>
              <a:t>Integrity: </a:t>
            </a:r>
            <a:r>
              <a:rPr lang="en-GB" sz="1200" dirty="0" smtClean="0"/>
              <a:t>We </a:t>
            </a:r>
            <a:r>
              <a:rPr lang="en-GB" sz="1200" dirty="0"/>
              <a:t>are fair, open and honest and keep our promises.</a:t>
            </a:r>
          </a:p>
          <a:p>
            <a:pPr fontAlgn="base"/>
            <a:r>
              <a:rPr lang="en-GB" sz="1200" b="1" dirty="0" smtClean="0">
                <a:solidFill>
                  <a:srgbClr val="7030A0"/>
                </a:solidFill>
              </a:rPr>
              <a:t>Committed </a:t>
            </a:r>
            <a:r>
              <a:rPr lang="en-GB" sz="1200" dirty="0" smtClean="0"/>
              <a:t>to excellence</a:t>
            </a:r>
            <a:r>
              <a:rPr lang="en-GB" sz="1200" dirty="0"/>
              <a:t>:</a:t>
            </a:r>
            <a:r>
              <a:rPr lang="en-GB" sz="1200" dirty="0" smtClean="0"/>
              <a:t> We </a:t>
            </a:r>
            <a:r>
              <a:rPr lang="en-GB" sz="1200" dirty="0"/>
              <a:t>are always striving to do better and are enthusiastic about learning from our experiences to improve</a:t>
            </a:r>
            <a:r>
              <a:rPr lang="en-GB" sz="1200" dirty="0" smtClean="0"/>
              <a:t>.</a:t>
            </a:r>
          </a:p>
        </p:txBody>
      </p:sp>
      <p:sp>
        <p:nvSpPr>
          <p:cNvPr id="4" name="Slide Number Placeholder 3"/>
          <p:cNvSpPr>
            <a:spLocks noGrp="1"/>
          </p:cNvSpPr>
          <p:nvPr>
            <p:ph type="sldNum" sz="quarter" idx="12"/>
          </p:nvPr>
        </p:nvSpPr>
        <p:spPr>
          <a:xfrm>
            <a:off x="6866384" y="6320709"/>
            <a:ext cx="2133600" cy="365125"/>
          </a:xfrm>
        </p:spPr>
        <p:txBody>
          <a:bodyPr/>
          <a:lstStyle/>
          <a:p>
            <a:fld id="{C393DFB6-41FF-4B7D-9CFF-2D70E932DC39}" type="slidenum">
              <a:rPr lang="en-GB" smtClean="0">
                <a:solidFill>
                  <a:schemeClr val="bg1"/>
                </a:solidFill>
              </a:rPr>
              <a:t>4</a:t>
            </a:fld>
            <a:endParaRPr lang="en-GB"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297919"/>
            <a:ext cx="4523145" cy="45719"/>
          </a:xfrm>
          <a:prstGeom prst="rect">
            <a:avLst/>
          </a:prstGeom>
        </p:spPr>
      </p:pic>
      <p:sp>
        <p:nvSpPr>
          <p:cNvPr id="6" name="TextBox 5"/>
          <p:cNvSpPr txBox="1"/>
          <p:nvPr/>
        </p:nvSpPr>
        <p:spPr>
          <a:xfrm>
            <a:off x="541856" y="1543432"/>
            <a:ext cx="4102152" cy="2308324"/>
          </a:xfrm>
          <a:prstGeom prst="rect">
            <a:avLst/>
          </a:prstGeom>
          <a:solidFill>
            <a:schemeClr val="bg1">
              <a:lumMod val="85000"/>
              <a:alpha val="70000"/>
            </a:schemeClr>
          </a:solidFill>
          <a:effectLst/>
        </p:spPr>
        <p:txBody>
          <a:bodyPr wrap="square" rtlCol="0">
            <a:spAutoFit/>
          </a:bodyPr>
          <a:lstStyle/>
          <a:p>
            <a:r>
              <a:rPr lang="en-GB" sz="1200" dirty="0" smtClean="0"/>
              <a:t>Our </a:t>
            </a:r>
            <a:r>
              <a:rPr lang="en-GB" sz="1200" dirty="0"/>
              <a:t>work gives women access to skills they need to </a:t>
            </a:r>
            <a:r>
              <a:rPr lang="en-GB" sz="1200" dirty="0" smtClean="0"/>
              <a:t/>
            </a:r>
            <a:br>
              <a:rPr lang="en-GB" sz="1200" dirty="0" smtClean="0"/>
            </a:br>
            <a:r>
              <a:rPr lang="en-GB" sz="1200" dirty="0" smtClean="0"/>
              <a:t>re-build </a:t>
            </a:r>
            <a:r>
              <a:rPr lang="en-GB" sz="1200" dirty="0"/>
              <a:t>their confidence and start a new life free from the challenges they once faced. Without safe and secure housing it is extremely difficult to sustain long-lasting relationships with family and friends, maintain a career and gain access to the provisions that are in place to safe-guard the most vulnerable. </a:t>
            </a:r>
            <a:br>
              <a:rPr lang="en-GB" sz="1200" dirty="0"/>
            </a:br>
            <a:r>
              <a:rPr lang="en-GB" sz="1200" dirty="0"/>
              <a:t>Housing for Women believe that everyone has a right to affordable housing regardless of circumstance. </a:t>
            </a:r>
            <a:br>
              <a:rPr lang="en-GB" sz="1200" dirty="0"/>
            </a:br>
            <a:r>
              <a:rPr lang="en-GB" sz="1200" dirty="0"/>
              <a:t>Through on-going reviews, surveys and evaluations we are able to adapt our services to the evolving needs of our clients so that they can continue to grow and find happiness with help from our teams of dedicated and specialist staff. </a:t>
            </a:r>
          </a:p>
        </p:txBody>
      </p:sp>
    </p:spTree>
    <p:extLst>
      <p:ext uri="{BB962C8B-B14F-4D97-AF65-F5344CB8AC3E}">
        <p14:creationId xmlns:p14="http://schemas.microsoft.com/office/powerpoint/2010/main" val="899019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393DFB6-41FF-4B7D-9CFF-2D70E932DC39}" type="slidenum">
              <a:rPr lang="en-GB" smtClean="0"/>
              <a:t>5</a:t>
            </a:fld>
            <a:endParaRPr lang="en-GB"/>
          </a:p>
        </p:txBody>
      </p:sp>
      <p:sp>
        <p:nvSpPr>
          <p:cNvPr id="4"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500" dirty="0" smtClean="0">
                <a:effectLst>
                  <a:outerShdw blurRad="38100" dist="38100" dir="2700000" algn="tl">
                    <a:srgbClr val="000000">
                      <a:alpha val="43137"/>
                    </a:srgbClr>
                  </a:outerShdw>
                </a:effectLst>
              </a:rPr>
              <a:t>Our Work</a:t>
            </a:r>
            <a:endParaRPr lang="en-GB" sz="4500"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124744"/>
            <a:ext cx="7920880" cy="80063"/>
          </a:xfrm>
          <a:prstGeom prst="rect">
            <a:avLst/>
          </a:prstGeom>
        </p:spPr>
      </p:pic>
      <p:sp>
        <p:nvSpPr>
          <p:cNvPr id="9" name="TextBox 8"/>
          <p:cNvSpPr txBox="1"/>
          <p:nvPr/>
        </p:nvSpPr>
        <p:spPr>
          <a:xfrm>
            <a:off x="539552" y="1420838"/>
            <a:ext cx="7920880" cy="2308324"/>
          </a:xfrm>
          <a:prstGeom prst="rect">
            <a:avLst/>
          </a:prstGeom>
          <a:noFill/>
        </p:spPr>
        <p:txBody>
          <a:bodyPr wrap="square" rtlCol="0">
            <a:spAutoFit/>
          </a:bodyPr>
          <a:lstStyle/>
          <a:p>
            <a:r>
              <a:rPr lang="en-GB" dirty="0" smtClean="0"/>
              <a:t>The work we do is always performed with passion and with the women we service in mind. </a:t>
            </a:r>
            <a:br>
              <a:rPr lang="en-GB" dirty="0" smtClean="0"/>
            </a:br>
            <a:r>
              <a:rPr lang="en-GB" dirty="0" smtClean="0"/>
              <a:t>We are a unique organisation, in that we not only provide safe, secure and affordable housing for the most vulnerable of women, but we also offer specialist support services, grants to help with education and professional progress, as well as social events and activities that bring together women from our different communities and our staff. </a:t>
            </a:r>
            <a:br>
              <a:rPr lang="en-GB" dirty="0" smtClean="0"/>
            </a:br>
            <a:r>
              <a:rPr lang="en-GB" dirty="0" smtClean="0"/>
              <a:t>This year we have: </a:t>
            </a:r>
          </a:p>
        </p:txBody>
      </p:sp>
      <p:sp>
        <p:nvSpPr>
          <p:cNvPr id="10" name="TextBox 9"/>
          <p:cNvSpPr txBox="1"/>
          <p:nvPr/>
        </p:nvSpPr>
        <p:spPr>
          <a:xfrm>
            <a:off x="1187624" y="5204122"/>
            <a:ext cx="7560840" cy="338554"/>
          </a:xfrm>
          <a:prstGeom prst="rect">
            <a:avLst/>
          </a:prstGeom>
          <a:noFill/>
        </p:spPr>
        <p:txBody>
          <a:bodyPr wrap="square" rtlCol="0">
            <a:spAutoFit/>
          </a:bodyPr>
          <a:lstStyle/>
          <a:p>
            <a:r>
              <a:rPr lang="en-GB" sz="1600" dirty="0" smtClean="0"/>
              <a:t>Held regular coffee mornings in Earls Court, Greenwich and Streatham saving </a:t>
            </a:r>
            <a:r>
              <a:rPr lang="en-GB" sz="1600" dirty="0" smtClean="0">
                <a:solidFill>
                  <a:srgbClr val="E13624"/>
                </a:solidFill>
              </a:rPr>
              <a:t>£282.71</a:t>
            </a:r>
            <a:endParaRPr lang="en-GB" sz="1600" dirty="0">
              <a:solidFill>
                <a:srgbClr val="E13624"/>
              </a:solidFill>
            </a:endParaRPr>
          </a:p>
        </p:txBody>
      </p:sp>
      <p:sp>
        <p:nvSpPr>
          <p:cNvPr id="11" name="TextBox 10"/>
          <p:cNvSpPr txBox="1"/>
          <p:nvPr/>
        </p:nvSpPr>
        <p:spPr>
          <a:xfrm>
            <a:off x="1187624" y="5589240"/>
            <a:ext cx="6264696" cy="338554"/>
          </a:xfrm>
          <a:prstGeom prst="rect">
            <a:avLst/>
          </a:prstGeom>
          <a:noFill/>
        </p:spPr>
        <p:txBody>
          <a:bodyPr wrap="square" rtlCol="0">
            <a:spAutoFit/>
          </a:bodyPr>
          <a:lstStyle/>
          <a:p>
            <a:r>
              <a:rPr lang="en-GB" sz="1600" dirty="0" smtClean="0"/>
              <a:t>Facilitated exercise classes in one of our properties giving </a:t>
            </a:r>
            <a:r>
              <a:rPr lang="en-GB" sz="1600" dirty="0" smtClean="0">
                <a:solidFill>
                  <a:srgbClr val="F14C46"/>
                </a:solidFill>
              </a:rPr>
              <a:t>£112.00</a:t>
            </a:r>
            <a:endParaRPr lang="en-GB" sz="1600" dirty="0">
              <a:solidFill>
                <a:srgbClr val="F14C46"/>
              </a:solidFill>
            </a:endParaRPr>
          </a:p>
        </p:txBody>
      </p:sp>
      <p:sp>
        <p:nvSpPr>
          <p:cNvPr id="12" name="Rectangle 11"/>
          <p:cNvSpPr/>
          <p:nvPr/>
        </p:nvSpPr>
        <p:spPr>
          <a:xfrm>
            <a:off x="5508104" y="6411979"/>
            <a:ext cx="2880320" cy="276999"/>
          </a:xfrm>
          <a:prstGeom prst="rect">
            <a:avLst/>
          </a:prstGeom>
        </p:spPr>
        <p:txBody>
          <a:bodyPr wrap="square">
            <a:spAutoFit/>
          </a:bodyPr>
          <a:lstStyle/>
          <a:p>
            <a:r>
              <a:rPr lang="en-GB" sz="1200" dirty="0" smtClean="0"/>
              <a:t>*(with </a:t>
            </a:r>
            <a:r>
              <a:rPr lang="en-GB" sz="1200" dirty="0"/>
              <a:t>funding from </a:t>
            </a:r>
            <a:r>
              <a:rPr lang="en-GB" sz="1200" dirty="0" err="1"/>
              <a:t>Almhouse</a:t>
            </a:r>
            <a:r>
              <a:rPr lang="en-GB" sz="1200" dirty="0"/>
              <a:t> Trustees</a:t>
            </a:r>
            <a:r>
              <a:rPr lang="en-GB" sz="1200" dirty="0" smtClean="0"/>
              <a:t>)</a:t>
            </a:r>
            <a:endParaRPr lang="en-GB" sz="1200" dirty="0"/>
          </a:p>
        </p:txBody>
      </p:sp>
      <p:sp>
        <p:nvSpPr>
          <p:cNvPr id="13" name="Rectangle 12"/>
          <p:cNvSpPr/>
          <p:nvPr/>
        </p:nvSpPr>
        <p:spPr>
          <a:xfrm>
            <a:off x="1187624" y="4829381"/>
            <a:ext cx="4896544" cy="338554"/>
          </a:xfrm>
          <a:prstGeom prst="rect">
            <a:avLst/>
          </a:prstGeom>
        </p:spPr>
        <p:txBody>
          <a:bodyPr wrap="square">
            <a:spAutoFit/>
          </a:bodyPr>
          <a:lstStyle/>
          <a:p>
            <a:r>
              <a:rPr lang="en-GB" sz="1600" dirty="0"/>
              <a:t>Facilitated 2 minor </a:t>
            </a:r>
            <a:r>
              <a:rPr lang="en-GB" sz="1600" dirty="0" smtClean="0"/>
              <a:t>adaptations worth </a:t>
            </a:r>
            <a:r>
              <a:rPr lang="en-GB" sz="1600" dirty="0" smtClean="0">
                <a:solidFill>
                  <a:srgbClr val="F14C46"/>
                </a:solidFill>
              </a:rPr>
              <a:t>£608.03</a:t>
            </a:r>
            <a:endParaRPr lang="en-GB" sz="1600" dirty="0">
              <a:solidFill>
                <a:srgbClr val="F14C46"/>
              </a:solidFill>
            </a:endParaRPr>
          </a:p>
        </p:txBody>
      </p:sp>
      <p:sp>
        <p:nvSpPr>
          <p:cNvPr id="14" name="Rectangle 13"/>
          <p:cNvSpPr/>
          <p:nvPr/>
        </p:nvSpPr>
        <p:spPr>
          <a:xfrm>
            <a:off x="1187624" y="4444518"/>
            <a:ext cx="5616624" cy="338554"/>
          </a:xfrm>
          <a:prstGeom prst="rect">
            <a:avLst/>
          </a:prstGeom>
        </p:spPr>
        <p:txBody>
          <a:bodyPr wrap="square">
            <a:spAutoFit/>
          </a:bodyPr>
          <a:lstStyle/>
          <a:p>
            <a:r>
              <a:rPr lang="en-GB" sz="1600" dirty="0"/>
              <a:t>Supported 2 tenants having major aids &amp; </a:t>
            </a:r>
            <a:r>
              <a:rPr lang="en-GB" sz="1600" dirty="0" smtClean="0"/>
              <a:t>adaptations* </a:t>
            </a:r>
            <a:endParaRPr lang="en-GB" sz="1600" dirty="0"/>
          </a:p>
        </p:txBody>
      </p:sp>
      <p:sp>
        <p:nvSpPr>
          <p:cNvPr id="15" name="Rectangle 14"/>
          <p:cNvSpPr/>
          <p:nvPr/>
        </p:nvSpPr>
        <p:spPr>
          <a:xfrm>
            <a:off x="1187624" y="5996027"/>
            <a:ext cx="3786010" cy="338554"/>
          </a:xfrm>
          <a:prstGeom prst="rect">
            <a:avLst/>
          </a:prstGeom>
        </p:spPr>
        <p:txBody>
          <a:bodyPr wrap="square">
            <a:spAutoFit/>
          </a:bodyPr>
          <a:lstStyle/>
          <a:p>
            <a:r>
              <a:rPr lang="en-GB" sz="1600" dirty="0" smtClean="0"/>
              <a:t>Made 78 </a:t>
            </a:r>
            <a:r>
              <a:rPr lang="en-GB" sz="1600" dirty="0"/>
              <a:t>Home </a:t>
            </a:r>
            <a:r>
              <a:rPr lang="en-GB" sz="1600" dirty="0" smtClean="0"/>
              <a:t>visits to older tenants </a:t>
            </a:r>
            <a:endParaRPr lang="en-GB" sz="1600" dirty="0"/>
          </a:p>
        </p:txBody>
      </p:sp>
      <p:sp>
        <p:nvSpPr>
          <p:cNvPr id="16" name="Rectangle 15"/>
          <p:cNvSpPr/>
          <p:nvPr/>
        </p:nvSpPr>
        <p:spPr>
          <a:xfrm>
            <a:off x="1198804" y="3859743"/>
            <a:ext cx="7549660" cy="584775"/>
          </a:xfrm>
          <a:prstGeom prst="rect">
            <a:avLst/>
          </a:prstGeom>
        </p:spPr>
        <p:txBody>
          <a:bodyPr wrap="square">
            <a:spAutoFit/>
          </a:bodyPr>
          <a:lstStyle/>
          <a:p>
            <a:r>
              <a:rPr lang="en-GB" sz="1600" dirty="0"/>
              <a:t>Supported 7 tenants applying for grants from Local Associations for major aids &amp; </a:t>
            </a:r>
            <a:r>
              <a:rPr lang="en-GB" sz="1600" dirty="0" smtClean="0"/>
              <a:t>adaptations</a:t>
            </a:r>
            <a:endParaRPr lang="en-GB" sz="1600" dirty="0"/>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692" y="3883756"/>
            <a:ext cx="315448" cy="294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352" y="4361607"/>
            <a:ext cx="331702" cy="410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068" y="4901389"/>
            <a:ext cx="188804" cy="266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101" y="5251649"/>
            <a:ext cx="339699" cy="265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698" y="5661248"/>
            <a:ext cx="437068" cy="236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1012" y="5991952"/>
            <a:ext cx="303876" cy="342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69854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393DFB6-41FF-4B7D-9CFF-2D70E932DC39}" type="slidenum">
              <a:rPr lang="en-GB" smtClean="0"/>
              <a:t>6</a:t>
            </a:fld>
            <a:endParaRPr lang="en-GB"/>
          </a:p>
        </p:txBody>
      </p:sp>
      <p:sp>
        <p:nvSpPr>
          <p:cNvPr id="3"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500" dirty="0" smtClean="0">
                <a:effectLst>
                  <a:outerShdw blurRad="38100" dist="38100" dir="2700000" algn="tl">
                    <a:srgbClr val="000000">
                      <a:alpha val="43137"/>
                    </a:srgbClr>
                  </a:outerShdw>
                </a:effectLst>
              </a:rPr>
              <a:t>Our Finances</a:t>
            </a:r>
            <a:endParaRPr lang="en-GB" sz="45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124744"/>
            <a:ext cx="7920880" cy="80063"/>
          </a:xfrm>
          <a:prstGeom prst="rect">
            <a:avLst/>
          </a:prstGeom>
        </p:spPr>
      </p:pic>
      <p:graphicFrame>
        <p:nvGraphicFramePr>
          <p:cNvPr id="5" name="Chart 4"/>
          <p:cNvGraphicFramePr>
            <a:graphicFrameLocks/>
          </p:cNvGraphicFramePr>
          <p:nvPr>
            <p:extLst>
              <p:ext uri="{D42A27DB-BD31-4B8C-83A1-F6EECF244321}">
                <p14:modId xmlns:p14="http://schemas.microsoft.com/office/powerpoint/2010/main" val="956738276"/>
              </p:ext>
            </p:extLst>
          </p:nvPr>
        </p:nvGraphicFramePr>
        <p:xfrm>
          <a:off x="179512" y="342900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539552" y="1417638"/>
            <a:ext cx="7920880" cy="1661993"/>
          </a:xfrm>
          <a:prstGeom prst="rect">
            <a:avLst/>
          </a:prstGeom>
          <a:noFill/>
        </p:spPr>
        <p:txBody>
          <a:bodyPr wrap="square" rtlCol="0">
            <a:spAutoFit/>
          </a:bodyPr>
          <a:lstStyle/>
          <a:p>
            <a:r>
              <a:rPr lang="en-GB" sz="1700" dirty="0" smtClean="0"/>
              <a:t>Housing for Women operates as both a charity and a housing organisation and so as such we are able to run our various services in part due to the rent we receive from our tenants, who are on low incomes, within General Housing, as well as grants, donations and corporate sponsors. </a:t>
            </a:r>
            <a:br>
              <a:rPr lang="en-GB" sz="1700" dirty="0" smtClean="0"/>
            </a:br>
            <a:r>
              <a:rPr lang="en-GB" sz="1700" dirty="0" smtClean="0"/>
              <a:t/>
            </a:r>
            <a:br>
              <a:rPr lang="en-GB" sz="1700" dirty="0" smtClean="0"/>
            </a:br>
            <a:r>
              <a:rPr lang="en-GB" sz="1700" dirty="0" smtClean="0"/>
              <a:t>The graphs below represent what money comes in from where and how it is spent. </a:t>
            </a:r>
            <a:endParaRPr lang="en-GB" sz="1700" dirty="0"/>
          </a:p>
        </p:txBody>
      </p:sp>
      <p:graphicFrame>
        <p:nvGraphicFramePr>
          <p:cNvPr id="8" name="Chart 7"/>
          <p:cNvGraphicFramePr>
            <a:graphicFrameLocks/>
          </p:cNvGraphicFramePr>
          <p:nvPr>
            <p:extLst>
              <p:ext uri="{D42A27DB-BD31-4B8C-83A1-F6EECF244321}">
                <p14:modId xmlns:p14="http://schemas.microsoft.com/office/powerpoint/2010/main" val="3298785417"/>
              </p:ext>
            </p:extLst>
          </p:nvPr>
        </p:nvGraphicFramePr>
        <p:xfrm>
          <a:off x="544491" y="3573016"/>
          <a:ext cx="4027509" cy="27363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2480439011"/>
              </p:ext>
            </p:extLst>
          </p:nvPr>
        </p:nvGraphicFramePr>
        <p:xfrm>
          <a:off x="4572000" y="3140968"/>
          <a:ext cx="4355976" cy="3717031"/>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a:xfrm>
            <a:off x="1403648" y="3284984"/>
            <a:ext cx="990656" cy="338554"/>
          </a:xfrm>
          <a:prstGeom prst="rect">
            <a:avLst/>
          </a:prstGeom>
          <a:noFill/>
        </p:spPr>
        <p:txBody>
          <a:bodyPr wrap="none" rtlCol="0">
            <a:spAutoFit/>
          </a:bodyPr>
          <a:lstStyle/>
          <a:p>
            <a:r>
              <a:rPr lang="en-GB" sz="1600" b="1" dirty="0" smtClean="0">
                <a:solidFill>
                  <a:srgbClr val="F14C46"/>
                </a:solidFill>
              </a:rPr>
              <a:t>Money in</a:t>
            </a:r>
            <a:endParaRPr lang="en-GB" sz="1600" b="1" dirty="0">
              <a:solidFill>
                <a:srgbClr val="F14C46"/>
              </a:solidFill>
            </a:endParaRPr>
          </a:p>
        </p:txBody>
      </p:sp>
      <p:sp>
        <p:nvSpPr>
          <p:cNvPr id="11" name="TextBox 10"/>
          <p:cNvSpPr txBox="1"/>
          <p:nvPr/>
        </p:nvSpPr>
        <p:spPr>
          <a:xfrm>
            <a:off x="5220072" y="3284984"/>
            <a:ext cx="1442318" cy="338554"/>
          </a:xfrm>
          <a:prstGeom prst="rect">
            <a:avLst/>
          </a:prstGeom>
          <a:noFill/>
        </p:spPr>
        <p:txBody>
          <a:bodyPr wrap="none" rtlCol="0">
            <a:spAutoFit/>
          </a:bodyPr>
          <a:lstStyle/>
          <a:p>
            <a:r>
              <a:rPr lang="en-GB" sz="1600" b="1" dirty="0" smtClean="0">
                <a:solidFill>
                  <a:srgbClr val="F14C46"/>
                </a:solidFill>
              </a:rPr>
              <a:t>How it is spent</a:t>
            </a:r>
            <a:endParaRPr lang="en-GB" sz="1600" b="1" dirty="0">
              <a:solidFill>
                <a:srgbClr val="F14C46"/>
              </a:solidFill>
            </a:endParaRPr>
          </a:p>
        </p:txBody>
      </p:sp>
    </p:spTree>
    <p:extLst>
      <p:ext uri="{BB962C8B-B14F-4D97-AF65-F5344CB8AC3E}">
        <p14:creationId xmlns:p14="http://schemas.microsoft.com/office/powerpoint/2010/main" val="37480098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456"/>
          <a:stretch/>
        </p:blipFill>
        <p:spPr>
          <a:xfrm flipH="1">
            <a:off x="-31538" y="0"/>
            <a:ext cx="9180512" cy="6871173"/>
          </a:xfrm>
          <a:prstGeom prst="rect">
            <a:avLst/>
          </a:prstGeom>
        </p:spPr>
      </p:pic>
      <p:sp>
        <p:nvSpPr>
          <p:cNvPr id="3" name="Slide Number Placeholder 2"/>
          <p:cNvSpPr>
            <a:spLocks noGrp="1"/>
          </p:cNvSpPr>
          <p:nvPr>
            <p:ph type="sldNum" sz="quarter" idx="12"/>
          </p:nvPr>
        </p:nvSpPr>
        <p:spPr/>
        <p:txBody>
          <a:bodyPr/>
          <a:lstStyle/>
          <a:p>
            <a:fld id="{C393DFB6-41FF-4B7D-9CFF-2D70E932DC39}" type="slidenum">
              <a:rPr lang="en-GB" smtClean="0">
                <a:solidFill>
                  <a:schemeClr val="bg1"/>
                </a:solidFill>
              </a:rPr>
              <a:t>7</a:t>
            </a:fld>
            <a:endParaRPr lang="en-GB" dirty="0">
              <a:solidFill>
                <a:schemeClr val="bg1"/>
              </a:solidFill>
            </a:endParaRPr>
          </a:p>
        </p:txBody>
      </p:sp>
    </p:spTree>
    <p:extLst>
      <p:ext uri="{BB962C8B-B14F-4D97-AF65-F5344CB8AC3E}">
        <p14:creationId xmlns:p14="http://schemas.microsoft.com/office/powerpoint/2010/main" val="33922188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054" y="241086"/>
            <a:ext cx="3996946" cy="1143000"/>
          </a:xfrm>
        </p:spPr>
        <p:txBody>
          <a:bodyPr/>
          <a:lstStyle/>
          <a:p>
            <a:pPr algn="l"/>
            <a:r>
              <a:rPr lang="en-GB" dirty="0" smtClean="0">
                <a:effectLst>
                  <a:outerShdw blurRad="38100" dist="38100" dir="2700000" algn="tl">
                    <a:srgbClr val="000000">
                      <a:alpha val="43137"/>
                    </a:srgbClr>
                  </a:outerShdw>
                </a:effectLst>
              </a:rPr>
              <a:t>Your Support </a:t>
            </a:r>
            <a:endParaRPr lang="en-GB"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C393DFB6-41FF-4B7D-9CFF-2D70E932DC39}" type="slidenum">
              <a:rPr lang="en-GB" smtClean="0"/>
              <a:t>8</a:t>
            </a:fld>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539552" y="1343639"/>
            <a:ext cx="6111284" cy="61772"/>
          </a:xfrm>
          <a:prstGeom prst="rect">
            <a:avLst/>
          </a:prstGeom>
        </p:spPr>
      </p:pic>
      <p:sp>
        <p:nvSpPr>
          <p:cNvPr id="5" name="TextBox 4"/>
          <p:cNvSpPr txBox="1"/>
          <p:nvPr/>
        </p:nvSpPr>
        <p:spPr>
          <a:xfrm>
            <a:off x="539552" y="1700808"/>
            <a:ext cx="6264696" cy="1200329"/>
          </a:xfrm>
          <a:prstGeom prst="rect">
            <a:avLst/>
          </a:prstGeom>
          <a:noFill/>
        </p:spPr>
        <p:txBody>
          <a:bodyPr wrap="square" rtlCol="0">
            <a:spAutoFit/>
          </a:bodyPr>
          <a:lstStyle/>
          <a:p>
            <a:r>
              <a:rPr lang="en-GB" dirty="0" smtClean="0"/>
              <a:t>Housing for Women rely on donations from both individuals and organisations. We have a number of high profile sponsors that allow us to fulfil our duties towards the women we seek to help and their children. </a:t>
            </a:r>
            <a:endParaRPr lang="en-GB" dirty="0"/>
          </a:p>
        </p:txBody>
      </p:sp>
      <p:sp>
        <p:nvSpPr>
          <p:cNvPr id="6" name="TextBox 5"/>
          <p:cNvSpPr txBox="1"/>
          <p:nvPr/>
        </p:nvSpPr>
        <p:spPr>
          <a:xfrm>
            <a:off x="929174" y="2974510"/>
            <a:ext cx="5875074" cy="646331"/>
          </a:xfrm>
          <a:prstGeom prst="rect">
            <a:avLst/>
          </a:prstGeom>
          <a:noFill/>
        </p:spPr>
        <p:txBody>
          <a:bodyPr wrap="square" rtlCol="0">
            <a:spAutoFit/>
          </a:bodyPr>
          <a:lstStyle/>
          <a:p>
            <a:r>
              <a:rPr lang="en-GB" dirty="0" smtClean="0"/>
              <a:t>Spotify provided </a:t>
            </a:r>
            <a:r>
              <a:rPr lang="en-GB" dirty="0" smtClean="0">
                <a:solidFill>
                  <a:srgbClr val="F14C46"/>
                </a:solidFill>
              </a:rPr>
              <a:t>£200 </a:t>
            </a:r>
            <a:r>
              <a:rPr lang="en-GB" dirty="0" smtClean="0"/>
              <a:t>worth of toiletries for the refuges and t-shirts for the women. </a:t>
            </a:r>
          </a:p>
        </p:txBody>
      </p:sp>
      <p:sp>
        <p:nvSpPr>
          <p:cNvPr id="10" name="TextBox 9"/>
          <p:cNvSpPr txBox="1"/>
          <p:nvPr/>
        </p:nvSpPr>
        <p:spPr>
          <a:xfrm>
            <a:off x="942484" y="3759695"/>
            <a:ext cx="5861764" cy="646331"/>
          </a:xfrm>
          <a:prstGeom prst="rect">
            <a:avLst/>
          </a:prstGeom>
          <a:noFill/>
        </p:spPr>
        <p:txBody>
          <a:bodyPr wrap="square" rtlCol="0">
            <a:spAutoFit/>
          </a:bodyPr>
          <a:lstStyle/>
          <a:p>
            <a:r>
              <a:rPr lang="en-GB" dirty="0" smtClean="0"/>
              <a:t>Habitat for Humanity decorated both Calder House and Hope House worth an estimated </a:t>
            </a:r>
            <a:r>
              <a:rPr lang="en-GB" dirty="0" smtClean="0">
                <a:solidFill>
                  <a:srgbClr val="F14C46"/>
                </a:solidFill>
              </a:rPr>
              <a:t>£3,000</a:t>
            </a:r>
            <a:r>
              <a:rPr lang="en-GB" dirty="0" smtClean="0"/>
              <a:t>. </a:t>
            </a:r>
          </a:p>
        </p:txBody>
      </p:sp>
      <p:sp>
        <p:nvSpPr>
          <p:cNvPr id="12" name="TextBox 11"/>
          <p:cNvSpPr txBox="1"/>
          <p:nvPr/>
        </p:nvSpPr>
        <p:spPr>
          <a:xfrm>
            <a:off x="928675" y="4581528"/>
            <a:ext cx="6019589" cy="646331"/>
          </a:xfrm>
          <a:prstGeom prst="rect">
            <a:avLst/>
          </a:prstGeom>
          <a:noFill/>
        </p:spPr>
        <p:txBody>
          <a:bodyPr wrap="square" rtlCol="0">
            <a:spAutoFit/>
          </a:bodyPr>
          <a:lstStyle/>
          <a:p>
            <a:r>
              <a:rPr lang="en-GB" dirty="0" err="1" smtClean="0"/>
              <a:t>Boux</a:t>
            </a:r>
            <a:r>
              <a:rPr lang="en-GB" dirty="0" smtClean="0"/>
              <a:t> Avenue donated pyjamas, underwear, dressing gowns and other items of clothing totalling </a:t>
            </a:r>
            <a:r>
              <a:rPr lang="en-GB" dirty="0" smtClean="0">
                <a:solidFill>
                  <a:srgbClr val="F14C46"/>
                </a:solidFill>
              </a:rPr>
              <a:t>£400</a:t>
            </a:r>
            <a:r>
              <a:rPr lang="en-GB" dirty="0" smtClean="0"/>
              <a:t>.</a:t>
            </a:r>
          </a:p>
        </p:txBody>
      </p:sp>
      <p:sp>
        <p:nvSpPr>
          <p:cNvPr id="15" name="TextBox 14"/>
          <p:cNvSpPr txBox="1"/>
          <p:nvPr/>
        </p:nvSpPr>
        <p:spPr>
          <a:xfrm>
            <a:off x="962204" y="5311748"/>
            <a:ext cx="5986060" cy="369332"/>
          </a:xfrm>
          <a:prstGeom prst="rect">
            <a:avLst/>
          </a:prstGeom>
          <a:noFill/>
        </p:spPr>
        <p:txBody>
          <a:bodyPr wrap="square" rtlCol="0">
            <a:spAutoFit/>
          </a:bodyPr>
          <a:lstStyle/>
          <a:p>
            <a:r>
              <a:rPr lang="en-GB" dirty="0" smtClean="0"/>
              <a:t>Merlin’s Magic Wand gifted 40 tickets to Shrek costing </a:t>
            </a:r>
            <a:r>
              <a:rPr lang="en-GB" dirty="0" smtClean="0">
                <a:solidFill>
                  <a:srgbClr val="F14C46"/>
                </a:solidFill>
              </a:rPr>
              <a:t>£675</a:t>
            </a:r>
            <a:r>
              <a:rPr lang="en-GB" dirty="0" smtClean="0"/>
              <a:t>.</a:t>
            </a:r>
          </a:p>
        </p:txBody>
      </p:sp>
      <p:sp>
        <p:nvSpPr>
          <p:cNvPr id="17" name="TextBox 16"/>
          <p:cNvSpPr txBox="1"/>
          <p:nvPr/>
        </p:nvSpPr>
        <p:spPr>
          <a:xfrm>
            <a:off x="962204" y="5888484"/>
            <a:ext cx="5688632" cy="646331"/>
          </a:xfrm>
          <a:prstGeom prst="rect">
            <a:avLst/>
          </a:prstGeom>
          <a:noFill/>
        </p:spPr>
        <p:txBody>
          <a:bodyPr wrap="square" rtlCol="0">
            <a:spAutoFit/>
          </a:bodyPr>
          <a:lstStyle/>
          <a:p>
            <a:r>
              <a:rPr lang="en-GB" dirty="0" err="1" smtClean="0"/>
              <a:t>Kinleigh</a:t>
            </a:r>
            <a:r>
              <a:rPr lang="en-GB" dirty="0" smtClean="0"/>
              <a:t>, </a:t>
            </a:r>
            <a:r>
              <a:rPr lang="en-GB" dirty="0" err="1" smtClean="0"/>
              <a:t>Folkard</a:t>
            </a:r>
            <a:r>
              <a:rPr lang="en-GB" dirty="0" smtClean="0"/>
              <a:t> &amp; Howard gave Christmas gifts to the Greenwich Refuge for mums and kids at a value of </a:t>
            </a:r>
            <a:r>
              <a:rPr lang="en-GB" dirty="0" smtClean="0">
                <a:solidFill>
                  <a:srgbClr val="F14C46"/>
                </a:solidFill>
              </a:rPr>
              <a:t>£500</a:t>
            </a:r>
            <a:r>
              <a:rPr lang="en-GB" dirty="0" smtClean="0"/>
              <a:t>.  </a:t>
            </a: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317" y="548974"/>
            <a:ext cx="2200275"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s://s-media-cache-ak0.pinimg.com/564x/ae/6f/5d/ae6f5d75190f1c9c59f478ba591471f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017" y="2996952"/>
            <a:ext cx="375877" cy="34505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s://s-media-cache-ak0.pinimg.com/564x/ae/6f/5d/ae6f5d75190f1c9c59f478ba591471f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327" y="3789040"/>
            <a:ext cx="375877" cy="34505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s-media-cache-ak0.pinimg.com/564x/ae/6f/5d/ae6f5d75190f1c9c59f478ba591471f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327" y="4591143"/>
            <a:ext cx="375877" cy="3450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s-media-cache-ak0.pinimg.com/564x/ae/6f/5d/ae6f5d75190f1c9c59f478ba591471f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327" y="5336025"/>
            <a:ext cx="375877" cy="34505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s-media-cache-ak0.pinimg.com/564x/ae/6f/5d/ae6f5d75190f1c9c59f478ba591471f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326" y="5937164"/>
            <a:ext cx="375877" cy="345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582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50586"/>
          <a:stretch/>
        </p:blipFill>
        <p:spPr>
          <a:xfrm>
            <a:off x="-108520" y="0"/>
            <a:ext cx="9252520" cy="6858000"/>
          </a:xfrm>
          <a:prstGeom prst="rect">
            <a:avLst/>
          </a:prstGeom>
        </p:spPr>
      </p:pic>
      <p:sp>
        <p:nvSpPr>
          <p:cNvPr id="2" name="Title 1"/>
          <p:cNvSpPr>
            <a:spLocks noGrp="1"/>
          </p:cNvSpPr>
          <p:nvPr>
            <p:ph type="title"/>
          </p:nvPr>
        </p:nvSpPr>
        <p:spPr>
          <a:xfrm>
            <a:off x="457200" y="274638"/>
            <a:ext cx="6491064" cy="1143000"/>
          </a:xfrm>
        </p:spPr>
        <p:txBody>
          <a:bodyPr>
            <a:normAutofit fontScale="90000"/>
          </a:bodyPr>
          <a:lstStyle/>
          <a:p>
            <a:pPr algn="l"/>
            <a:r>
              <a:rPr lang="en-GB" dirty="0" smtClean="0">
                <a:solidFill>
                  <a:schemeClr val="bg1"/>
                </a:solidFill>
                <a:effectLst>
                  <a:outerShdw blurRad="38100" dist="38100" dir="2700000" algn="tl">
                    <a:srgbClr val="000000">
                      <a:alpha val="43137"/>
                    </a:srgbClr>
                  </a:outerShdw>
                </a:effectLst>
              </a:rPr>
              <a:t>Friends of Housing for Women </a:t>
            </a:r>
            <a:endParaRPr lang="en-GB" dirty="0">
              <a:solidFill>
                <a:schemeClr val="bg1"/>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C393DFB6-41FF-4B7D-9CFF-2D70E932DC39}" type="slidenum">
              <a:rPr lang="en-GB" smtClean="0">
                <a:solidFill>
                  <a:schemeClr val="bg1"/>
                </a:solidFill>
              </a:rPr>
              <a:t>9</a:t>
            </a:fld>
            <a:endParaRPr lang="en-GB" dirty="0">
              <a:solidFill>
                <a:schemeClr val="bg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539552" y="1343638"/>
            <a:ext cx="7632848" cy="77151"/>
          </a:xfrm>
          <a:prstGeom prst="rect">
            <a:avLst/>
          </a:prstGeom>
        </p:spPr>
      </p:pic>
      <p:sp>
        <p:nvSpPr>
          <p:cNvPr id="6" name="TextBox 5"/>
          <p:cNvSpPr txBox="1"/>
          <p:nvPr/>
        </p:nvSpPr>
        <p:spPr>
          <a:xfrm>
            <a:off x="539552" y="2060848"/>
            <a:ext cx="7632848" cy="1477328"/>
          </a:xfrm>
          <a:prstGeom prst="rect">
            <a:avLst/>
          </a:prstGeom>
          <a:solidFill>
            <a:schemeClr val="bg1">
              <a:lumMod val="85000"/>
              <a:alpha val="70000"/>
            </a:schemeClr>
          </a:solidFill>
        </p:spPr>
        <p:txBody>
          <a:bodyPr wrap="square" rtlCol="0">
            <a:spAutoFit/>
          </a:bodyPr>
          <a:lstStyle/>
          <a:p>
            <a:r>
              <a:rPr lang="en-GB" dirty="0" smtClean="0">
                <a:latin typeface="Calibri" panose="020F0502020204030204" pitchFamily="34" charset="0"/>
              </a:rPr>
              <a:t>Friends is made up of anyone associated with Housing for Women who believes in our mission and wants to support us, with a donation of </a:t>
            </a:r>
            <a:r>
              <a:rPr lang="en-GB" dirty="0" smtClean="0">
                <a:solidFill>
                  <a:srgbClr val="F14C46"/>
                </a:solidFill>
                <a:latin typeface="Calibri" panose="020F0502020204030204" pitchFamily="34" charset="0"/>
              </a:rPr>
              <a:t>£20 </a:t>
            </a:r>
            <a:r>
              <a:rPr lang="en-GB" dirty="0" smtClean="0">
                <a:latin typeface="Calibri" panose="020F0502020204030204" pitchFamily="34" charset="0"/>
              </a:rPr>
              <a:t>to join. The group aims </a:t>
            </a:r>
            <a:r>
              <a:rPr lang="en-GB" dirty="0">
                <a:latin typeface="Calibri" panose="020F0502020204030204" pitchFamily="34" charset="0"/>
              </a:rPr>
              <a:t>to contribute to the work of Housing for Women by delivering ongoing support and advocacy, as well as offering a community for our supporters to connect and network. </a:t>
            </a:r>
            <a:endParaRPr lang="en-GB" dirty="0">
              <a:solidFill>
                <a:srgbClr val="636B75"/>
              </a:solidFill>
              <a:latin typeface="Calibri" panose="020F0502020204030204" pitchFamily="34" charset="0"/>
            </a:endParaRPr>
          </a:p>
        </p:txBody>
      </p:sp>
      <p:sp>
        <p:nvSpPr>
          <p:cNvPr id="10" name="TextBox 9"/>
          <p:cNvSpPr txBox="1"/>
          <p:nvPr/>
        </p:nvSpPr>
        <p:spPr>
          <a:xfrm>
            <a:off x="539552" y="3717032"/>
            <a:ext cx="7632848" cy="923330"/>
          </a:xfrm>
          <a:prstGeom prst="rect">
            <a:avLst/>
          </a:prstGeom>
          <a:solidFill>
            <a:schemeClr val="bg1">
              <a:lumMod val="85000"/>
              <a:alpha val="70000"/>
            </a:schemeClr>
          </a:solidFill>
        </p:spPr>
        <p:txBody>
          <a:bodyPr wrap="square" rtlCol="0">
            <a:spAutoFit/>
          </a:bodyPr>
          <a:lstStyle/>
          <a:p>
            <a:r>
              <a:rPr lang="en-GB" dirty="0">
                <a:latin typeface="Calibri" panose="020F0502020204030204" pitchFamily="34" charset="0"/>
              </a:rPr>
              <a:t>The Friends Group give a number of grants and donations in order to provide women opportunities that </a:t>
            </a:r>
            <a:r>
              <a:rPr lang="en-GB" dirty="0" smtClean="0">
                <a:latin typeface="Calibri" panose="020F0502020204030204" pitchFamily="34" charset="0"/>
              </a:rPr>
              <a:t>may be difficult to find funding for or services not provided locally.</a:t>
            </a:r>
            <a:endParaRPr lang="en-GB" dirty="0">
              <a:latin typeface="Calibri" panose="020F0502020204030204" pitchFamily="34" charset="0"/>
            </a:endParaRPr>
          </a:p>
        </p:txBody>
      </p:sp>
      <p:sp>
        <p:nvSpPr>
          <p:cNvPr id="11" name="TextBox 10"/>
          <p:cNvSpPr txBox="1"/>
          <p:nvPr/>
        </p:nvSpPr>
        <p:spPr>
          <a:xfrm>
            <a:off x="539552" y="5013176"/>
            <a:ext cx="7665526" cy="1200329"/>
          </a:xfrm>
          <a:prstGeom prst="rect">
            <a:avLst/>
          </a:prstGeom>
          <a:solidFill>
            <a:schemeClr val="bg1">
              <a:lumMod val="85000"/>
              <a:alpha val="70000"/>
            </a:schemeClr>
          </a:solidFill>
        </p:spPr>
        <p:txBody>
          <a:bodyPr wrap="square" rtlCol="0">
            <a:spAutoFit/>
          </a:bodyPr>
          <a:lstStyle/>
          <a:p>
            <a:r>
              <a:rPr lang="en-GB" dirty="0" smtClean="0"/>
              <a:t>Friends assist in making seemingly-straightforward tasks for some people accessible for the most vulnerable- including family trips. With these opportunities our clients self-esteem improves and they can continue to </a:t>
            </a:r>
            <a:r>
              <a:rPr lang="en-GB" dirty="0"/>
              <a:t>foster long-lasting relationships with their </a:t>
            </a:r>
            <a:r>
              <a:rPr lang="en-GB" dirty="0" smtClean="0"/>
              <a:t>families.</a:t>
            </a:r>
            <a:endParaRPr lang="en-GB" dirty="0"/>
          </a:p>
        </p:txBody>
      </p:sp>
    </p:spTree>
    <p:extLst>
      <p:ext uri="{BB962C8B-B14F-4D97-AF65-F5344CB8AC3E}">
        <p14:creationId xmlns:p14="http://schemas.microsoft.com/office/powerpoint/2010/main" val="26552565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2706</TotalTime>
  <Words>1603</Words>
  <Application>Microsoft Office PowerPoint</Application>
  <PresentationFormat>On-screen Show (4:3)</PresentationFormat>
  <Paragraphs>141</Paragraphs>
  <Slides>24</Slides>
  <Notes>6</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Social Impact Review</vt:lpstr>
      <vt:lpstr>PowerPoint Presentation</vt:lpstr>
      <vt:lpstr>Welcome</vt:lpstr>
      <vt:lpstr>Our Services</vt:lpstr>
      <vt:lpstr>PowerPoint Presentation</vt:lpstr>
      <vt:lpstr>PowerPoint Presentation</vt:lpstr>
      <vt:lpstr>PowerPoint Presentation</vt:lpstr>
      <vt:lpstr>Your Support </vt:lpstr>
      <vt:lpstr>Friends of Housing for Women </vt:lpstr>
      <vt:lpstr>PowerPoint Presentation</vt:lpstr>
      <vt:lpstr>PowerPoint Presentation</vt:lpstr>
      <vt:lpstr>Short Breaks</vt:lpstr>
      <vt:lpstr>PowerPoint Presentation</vt:lpstr>
      <vt:lpstr>Tenants Training Grants</vt:lpstr>
      <vt:lpstr>PowerPoint Presentation</vt:lpstr>
      <vt:lpstr>PowerPoint Presentation</vt:lpstr>
      <vt:lpstr>Online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Housing for Women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Impact Report</dc:title>
  <dc:creator>Beth Sutton</dc:creator>
  <cp:lastModifiedBy>James Shore</cp:lastModifiedBy>
  <cp:revision>179</cp:revision>
  <dcterms:created xsi:type="dcterms:W3CDTF">2016-09-20T14:16:02Z</dcterms:created>
  <dcterms:modified xsi:type="dcterms:W3CDTF">2017-04-06T10:15:39Z</dcterms:modified>
</cp:coreProperties>
</file>